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1" r:id="rId3"/>
    <p:sldId id="293" r:id="rId4"/>
    <p:sldId id="299" r:id="rId5"/>
    <p:sldId id="300" r:id="rId6"/>
    <p:sldId id="294" r:id="rId7"/>
    <p:sldId id="295" r:id="rId8"/>
    <p:sldId id="301" r:id="rId9"/>
    <p:sldId id="297" r:id="rId10"/>
    <p:sldId id="291" r:id="rId11"/>
    <p:sldId id="29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79CC93D-E52E-4D84-901B-11D7331DD495}">
          <p14:sldIdLst>
            <p14:sldId id="259"/>
          </p14:sldIdLst>
        </p14:section>
        <p14:section name="Vue d’ensemble et objectifs" id="{ABA716BF-3A5C-4ADB-94C9-CFEF84EBA240}">
          <p14:sldIdLst>
            <p14:sldId id="261"/>
            <p14:sldId id="293"/>
            <p14:sldId id="299"/>
            <p14:sldId id="300"/>
            <p14:sldId id="294"/>
            <p14:sldId id="295"/>
            <p14:sldId id="301"/>
            <p14:sldId id="297"/>
            <p14:sldId id="291"/>
            <p14:sldId id="298"/>
          </p14:sldIdLst>
        </p14:section>
        <p14:section name="Sujet 1" id="{6D9936A3-3945-4757-BC8B-B5C252D8E036}">
          <p14:sldIdLst/>
        </p14:section>
        <p14:section name="Exemples de diapositives pour les effets visuels" id="{BAB3A466-96C9-4230-9978-795378D75699}">
          <p14:sldIdLst/>
        </p14:section>
        <p14:section name="Étude de cas" id="{8C0305C9-B152-4FBA-A789-FE1976D53990}">
          <p14:sldIdLst/>
        </p14:section>
        <p14:section name="Conclusion et résumé" id="{790CEF5B-569A-4C2F-BED5-750B08C0E5AD}">
          <p14:sldIdLst/>
        </p14:section>
        <p14:section name="Annexe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9" autoAdjust="0"/>
    <p:restoredTop sz="83929" autoAdjust="0"/>
  </p:normalViewPr>
  <p:slideViewPr>
    <p:cSldViewPr>
      <p:cViewPr varScale="1">
        <p:scale>
          <a:sx n="105" d="100"/>
          <a:sy n="105" d="100"/>
        </p:scale>
        <p:origin x="18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D83FDC75-7F73-4A4A-A77C-09AADF00E0EA}" type="datetimeFigureOut">
              <a:rPr lang="fr-FR" smtClean="0"/>
              <a:pPr/>
              <a:t>18/02/2019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459226BF-1F13-42D3-80DC-373E7ADD1EB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673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48AEF76B-3757-4A0B-AF93-28494465C1DD}" type="datetimeFigureOut">
              <a:rPr lang="nl-BE"/>
              <a:pPr/>
              <a:t>18/02/19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5693FD4-8F83-4EF7-AC3F-0DC0388986B0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0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dirty="0"/>
              <a:t>Ce modèle peut être utilisé comme fichier de démarrage pour présenter des supports de formation à un groupe.</a:t>
            </a:r>
          </a:p>
          <a:p>
            <a:endParaRPr lang="fr-FR" dirty="0"/>
          </a:p>
          <a:p>
            <a:pPr>
              <a:spcBef>
                <a:spcPct val="0"/>
              </a:spcBef>
            </a:pPr>
            <a:r>
              <a:rPr lang="fr-FR" sz="1200" b="1" dirty="0"/>
              <a:t>Sections</a:t>
            </a:r>
            <a:endParaRPr lang="fr-FR" sz="1200" dirty="0"/>
          </a:p>
          <a:p>
            <a:pPr>
              <a:spcBef>
                <a:spcPct val="0"/>
              </a:spcBef>
            </a:pPr>
            <a:r>
              <a:rPr lang="fr-FR" sz="1200" dirty="0"/>
              <a:t>Les sections permettent d’organiser les diapositives et facilitent la collaboration entre plusieurs auteurs. </a:t>
            </a:r>
            <a:r>
              <a:rPr lang="fr-FR" dirty="0"/>
              <a:t>Sous l'onglet </a:t>
            </a:r>
            <a:r>
              <a:rPr lang="fr-FR" b="1" dirty="0"/>
              <a:t>Accueil</a:t>
            </a:r>
            <a:r>
              <a:rPr lang="fr-FR" dirty="0"/>
              <a:t>, sous </a:t>
            </a:r>
            <a:r>
              <a:rPr lang="fr-FR" b="1" dirty="0"/>
              <a:t>Diapositives</a:t>
            </a:r>
            <a:r>
              <a:rPr lang="fr-FR" dirty="0"/>
              <a:t>, cliquez sur </a:t>
            </a:r>
            <a:r>
              <a:rPr lang="fr-FR" b="1" dirty="0"/>
              <a:t>Section</a:t>
            </a:r>
            <a:r>
              <a:rPr lang="fr-FR" dirty="0"/>
              <a:t>, puis sur </a:t>
            </a:r>
            <a:r>
              <a:rPr lang="fr-FR" b="1" dirty="0"/>
              <a:t>Ajouter une section</a:t>
            </a:r>
            <a:r>
              <a:rPr lang="fr-FR" sz="1200" dirty="0"/>
              <a:t>.</a:t>
            </a:r>
          </a:p>
          <a:p>
            <a:pPr>
              <a:spcBef>
                <a:spcPct val="0"/>
              </a:spcBef>
            </a:pPr>
            <a:endParaRPr lang="fr-FR" sz="1200" b="1" dirty="0"/>
          </a:p>
          <a:p>
            <a:pPr>
              <a:spcBef>
                <a:spcPct val="0"/>
              </a:spcBef>
            </a:pPr>
            <a:r>
              <a:rPr lang="fr-FR" sz="1200" b="1" dirty="0"/>
              <a:t>Notes</a:t>
            </a:r>
          </a:p>
          <a:p>
            <a:pPr>
              <a:spcBef>
                <a:spcPct val="0"/>
              </a:spcBef>
            </a:pPr>
            <a:r>
              <a:rPr lang="fr-FR" sz="1200" dirty="0"/>
              <a:t>Utilisez le volet Notes pour les notes de présentation ou pour fournir des informations  supplémentaires à l’audience. Vous pouvez afficher ces notes en mode Présentation pendant votre présentation.</a:t>
            </a:r>
            <a:endParaRPr lang="fr-FR" sz="1200" baseline="0" dirty="0"/>
          </a:p>
          <a:p>
            <a:pPr lvl="0">
              <a:buFontTx/>
              <a:buNone/>
            </a:pPr>
            <a:r>
              <a:rPr lang="fr-FR" sz="1200" dirty="0"/>
              <a:t>N’oubliez pas de tenir compte de la taille de la police (critère important pour l’accessibilité, la visibilité, l’enregistrement vidéo et la production en ligne)</a:t>
            </a:r>
          </a:p>
          <a:p>
            <a:pPr lvl="0"/>
            <a:endParaRPr lang="fr-FR" sz="1200" dirty="0"/>
          </a:p>
          <a:p>
            <a:pPr lvl="0">
              <a:buFontTx/>
              <a:buNone/>
            </a:pPr>
            <a:r>
              <a:rPr lang="fr-FR" sz="1200" b="1" dirty="0"/>
              <a:t>Couleurs coordonnées </a:t>
            </a:r>
          </a:p>
          <a:p>
            <a:pPr lvl="0">
              <a:buFontTx/>
              <a:buNone/>
            </a:pPr>
            <a:r>
              <a:rPr lang="fr-FR" sz="1200" dirty="0"/>
              <a:t>Faites tout particulièrement attention aux diagrammes, graphiques et zones de texte.</a:t>
            </a:r>
            <a:r>
              <a:rPr lang="fr-FR" sz="1200" baseline="0" dirty="0"/>
              <a:t> </a:t>
            </a:r>
            <a:endParaRPr lang="fr-FR" sz="1200" dirty="0"/>
          </a:p>
          <a:p>
            <a:pPr lvl="0"/>
            <a:r>
              <a:rPr lang="fr-FR" sz="1200" dirty="0"/>
              <a:t>Tenez compte du fait que les participants imprimeront la présentation en noir et blanc ou </a:t>
            </a:r>
            <a:r>
              <a:rPr lang="fr-FR" sz="1200" dirty="0" err="1"/>
              <a:t>nuances de gris</a:t>
            </a:r>
            <a:r>
              <a:rPr lang="fr-FR" sz="1200" dirty="0"/>
              <a:t>. Effectuez un test d’impression pour vérifier que vos couleurs s’impriment correctement en noir et blanc intégral et </a:t>
            </a:r>
            <a:r>
              <a:rPr lang="fr-FR" sz="1200" dirty="0" err="1"/>
              <a:t>nuances de gris</a:t>
            </a:r>
            <a:r>
              <a:rPr lang="fr-FR" sz="1200" dirty="0"/>
              <a:t>.</a:t>
            </a:r>
          </a:p>
          <a:p>
            <a:pPr lvl="0">
              <a:buFontTx/>
              <a:buNone/>
            </a:pPr>
            <a:endParaRPr lang="fr-FR" sz="1200" dirty="0"/>
          </a:p>
          <a:p>
            <a:pPr lvl="0">
              <a:buFontTx/>
              <a:buNone/>
            </a:pPr>
            <a:r>
              <a:rPr lang="fr-FR" sz="1200" b="1" dirty="0"/>
              <a:t>Graphiques, tableaux et diagrammes</a:t>
            </a:r>
          </a:p>
          <a:p>
            <a:pPr lvl="0"/>
            <a:r>
              <a:rPr lang="fr-FR" sz="1200" dirty="0"/>
              <a:t>Faites en sorte que votre présentation soit simple : utilisez des styles et des couleurs identiques qui ne soient pas gênants.</a:t>
            </a:r>
          </a:p>
          <a:p>
            <a:pPr lvl="0"/>
            <a:r>
              <a:rPr lang="fr-FR" sz="1200" dirty="0"/>
              <a:t>Ajoutez une étiquette à tous les graphiques et tableaux.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faire dialoguer toutes les disciplines concernées par le croisement des questions économiques et des questions écologiques, y compris dans leur dimension sociale : principalement économie et sciences de l'environnement, mais aussi éthique ainsi que d'autres sciences sociales ou de la nature.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478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47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fr-FR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fr-F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kumimoji="0" lang="nl-BE"/>
              <a:t>Cliquez pour modifier le style des sous-titres du masque</a:t>
            </a:r>
            <a:endParaRPr kumimoji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fr-FR" sz="2000" baseline="0"/>
            </a:lvl1pPr>
          </a:lstStyle>
          <a:p>
            <a:r>
              <a:rPr kumimoji="0" lang="fr-FR"/>
              <a:t>Logo de la société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nl-BE"/>
              <a:t>Cliquez et modifiez le titre</a:t>
            </a:r>
            <a:endParaRPr kumimoji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ière-plan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fr-F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fr-FR" sz="1800"/>
            </a:lvl1pPr>
          </a:lstStyle>
          <a:p>
            <a:r>
              <a:rPr kumimoji="0" lang="fr-FR"/>
              <a:t>Logo de la société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fr-FR"/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fr-FR" sz="3200">
                <a:latin typeface="+mn-lt"/>
              </a:defRPr>
            </a:lvl1pPr>
            <a:lvl2pPr eaLnBrk="1" latinLnBrk="0" hangingPunct="1">
              <a:defRPr kumimoji="0" lang="fr-FR" sz="2800">
                <a:latin typeface="+mn-lt"/>
              </a:defRPr>
            </a:lvl2pPr>
            <a:lvl3pPr eaLnBrk="1" latinLnBrk="0" hangingPunct="1">
              <a:defRPr kumimoji="0" lang="fr-FR" sz="2400">
                <a:latin typeface="+mn-lt"/>
              </a:defRPr>
            </a:lvl3pPr>
            <a:lvl4pPr eaLnBrk="1" latinLnBrk="0" hangingPunct="1">
              <a:defRPr kumimoji="0" lang="fr-FR" sz="2400">
                <a:latin typeface="+mn-lt"/>
              </a:defRPr>
            </a:lvl4pPr>
            <a:lvl5pPr eaLnBrk="1" latinLnBrk="0" hangingPunct="1">
              <a:defRPr kumimoji="0" lang="fr-FR" sz="2400">
                <a:latin typeface="+mn-lt"/>
              </a:defRPr>
            </a:lvl5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  <a:p>
            <a:pPr lvl="1" eaLnBrk="1" latinLnBrk="0" hangingPunct="1"/>
            <a:r>
              <a:rPr kumimoji="0" lang="nl-BE"/>
              <a:t>Deuxième niveau</a:t>
            </a:r>
          </a:p>
          <a:p>
            <a:pPr lvl="2" eaLnBrk="1" latinLnBrk="0" hangingPunct="1"/>
            <a:r>
              <a:rPr kumimoji="0" lang="nl-BE"/>
              <a:t>Troisième niveau</a:t>
            </a:r>
          </a:p>
          <a:p>
            <a:pPr lvl="3" eaLnBrk="1" latinLnBrk="0" hangingPunct="1"/>
            <a:r>
              <a:rPr kumimoji="0" lang="nl-BE"/>
              <a:t>Quatrième niveau</a:t>
            </a:r>
          </a:p>
          <a:p>
            <a:pPr lvl="4" eaLnBrk="1" latinLnBrk="0" hangingPunct="1"/>
            <a:r>
              <a:rPr kumimoji="0" lang="nl-BE"/>
              <a:t>Cinquième niveau</a:t>
            </a:r>
            <a:endParaRPr kumimoji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nl-BE"/>
              <a:t>Cliquez et modifiez le titre</a:t>
            </a:r>
            <a:endParaRPr kumimoji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fr-FR" sz="2800"/>
            </a:lvl1pPr>
            <a:lvl2pPr eaLnBrk="1" latinLnBrk="0" hangingPunct="1">
              <a:defRPr kumimoji="0" lang="fr-FR" sz="2400"/>
            </a:lvl2pPr>
            <a:lvl3pPr eaLnBrk="1" latinLnBrk="0" hangingPunct="1">
              <a:defRPr kumimoji="0" lang="fr-FR" sz="2000"/>
            </a:lvl3pPr>
            <a:lvl4pPr eaLnBrk="1" latinLnBrk="0" hangingPunct="1">
              <a:defRPr kumimoji="0" lang="fr-FR" sz="1800"/>
            </a:lvl4pPr>
            <a:lvl5pPr eaLnBrk="1" latinLnBrk="0" hangingPunct="1">
              <a:defRPr kumimoji="0" lang="fr-FR" sz="1800"/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  <a:p>
            <a:pPr lvl="1" eaLnBrk="1" latinLnBrk="0" hangingPunct="1"/>
            <a:r>
              <a:rPr kumimoji="0" lang="nl-BE"/>
              <a:t>Deuxième niveau</a:t>
            </a:r>
          </a:p>
          <a:p>
            <a:pPr lvl="2" eaLnBrk="1" latinLnBrk="0" hangingPunct="1"/>
            <a:r>
              <a:rPr kumimoji="0" lang="nl-BE"/>
              <a:t>Troisième niveau</a:t>
            </a:r>
          </a:p>
          <a:p>
            <a:pPr lvl="3" eaLnBrk="1" latinLnBrk="0" hangingPunct="1"/>
            <a:r>
              <a:rPr kumimoji="0" lang="nl-BE"/>
              <a:t>Quatrième niveau</a:t>
            </a:r>
          </a:p>
          <a:p>
            <a:pPr lvl="4" eaLnBrk="1" latinLnBrk="0" hangingPunct="1"/>
            <a:r>
              <a:rPr kumimoji="0" lang="nl-BE"/>
              <a:t>Cinquième niveau</a:t>
            </a:r>
            <a:endParaRPr kumimoji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fr-FR" sz="2800"/>
            </a:lvl1pPr>
            <a:lvl2pPr eaLnBrk="1" latinLnBrk="0" hangingPunct="1">
              <a:defRPr kumimoji="0" lang="fr-FR" sz="2400"/>
            </a:lvl2pPr>
            <a:lvl3pPr eaLnBrk="1" latinLnBrk="0" hangingPunct="1">
              <a:defRPr kumimoji="0" lang="fr-FR" sz="2000"/>
            </a:lvl3pPr>
            <a:lvl4pPr eaLnBrk="1" latinLnBrk="0" hangingPunct="1">
              <a:defRPr kumimoji="0" lang="fr-FR" sz="1800"/>
            </a:lvl4pPr>
            <a:lvl5pPr eaLnBrk="1" latinLnBrk="0" hangingPunct="1">
              <a:defRPr kumimoji="0" lang="fr-FR" sz="1800"/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  <a:p>
            <a:pPr lvl="1" eaLnBrk="1" latinLnBrk="0" hangingPunct="1"/>
            <a:r>
              <a:rPr kumimoji="0" lang="nl-BE"/>
              <a:t>Deuxième niveau</a:t>
            </a:r>
          </a:p>
          <a:p>
            <a:pPr lvl="2" eaLnBrk="1" latinLnBrk="0" hangingPunct="1"/>
            <a:r>
              <a:rPr kumimoji="0" lang="nl-BE"/>
              <a:t>Troisième niveau</a:t>
            </a:r>
          </a:p>
          <a:p>
            <a:pPr lvl="3" eaLnBrk="1" latinLnBrk="0" hangingPunct="1"/>
            <a:r>
              <a:rPr kumimoji="0" lang="nl-BE"/>
              <a:t>Quatrième niveau</a:t>
            </a:r>
          </a:p>
          <a:p>
            <a:pPr lvl="4" eaLnBrk="1" latinLnBrk="0" hangingPunct="1"/>
            <a:r>
              <a:rPr kumimoji="0" lang="nl-BE"/>
              <a:t>Cinquième niveau</a:t>
            </a:r>
            <a:endParaRPr kumimoji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fr-FR"/>
            </a:lvl1pPr>
          </a:lstStyle>
          <a:p>
            <a:pPr eaLnBrk="1" latinLnBrk="0" hangingPunct="1"/>
            <a:r>
              <a:rPr kumimoji="0" lang="nl-BE"/>
              <a:t>Cliquez et modifiez le titre</a:t>
            </a:r>
            <a:endParaRPr kumimoji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fr-FR" sz="2400" b="1"/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lvl6pPr eaLnBrk="1" latinLnBrk="0" hangingPunct="1">
              <a:defRPr kumimoji="0" lang="fr-FR" sz="1600"/>
            </a:lvl6pPr>
            <a:lvl7pPr eaLnBrk="1" latinLnBrk="0" hangingPunct="1">
              <a:defRPr kumimoji="0" lang="fr-FR" sz="1600"/>
            </a:lvl7pPr>
            <a:lvl8pPr eaLnBrk="1" latinLnBrk="0" hangingPunct="1">
              <a:defRPr kumimoji="0" lang="fr-FR" sz="1600"/>
            </a:lvl8pPr>
            <a:lvl9pPr eaLnBrk="1" latinLnBrk="0" hangingPunct="1">
              <a:defRPr kumimoji="0" lang="fr-FR" sz="1600"/>
            </a:lvl9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  <a:p>
            <a:pPr lvl="1" eaLnBrk="1" latinLnBrk="0" hangingPunct="1"/>
            <a:r>
              <a:rPr kumimoji="0" lang="nl-BE"/>
              <a:t>Deuxième niveau</a:t>
            </a:r>
          </a:p>
          <a:p>
            <a:pPr lvl="2" eaLnBrk="1" latinLnBrk="0" hangingPunct="1"/>
            <a:r>
              <a:rPr kumimoji="0" lang="nl-BE"/>
              <a:t>Troisième niveau</a:t>
            </a:r>
          </a:p>
          <a:p>
            <a:pPr lvl="3" eaLnBrk="1" latinLnBrk="0" hangingPunct="1"/>
            <a:r>
              <a:rPr kumimoji="0" lang="nl-BE"/>
              <a:t>Quatrième niveau</a:t>
            </a:r>
          </a:p>
          <a:p>
            <a:pPr lvl="4" eaLnBrk="1" latinLnBrk="0" hangingPunct="1"/>
            <a:r>
              <a:rPr kumimoji="0" lang="nl-BE"/>
              <a:t>Cinquième niveau</a:t>
            </a:r>
            <a:endParaRPr kumimoji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fr-FR" sz="2400" b="1"/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lvl6pPr eaLnBrk="1" latinLnBrk="0" hangingPunct="1">
              <a:defRPr kumimoji="0" lang="fr-FR" sz="1600"/>
            </a:lvl6pPr>
            <a:lvl7pPr eaLnBrk="1" latinLnBrk="0" hangingPunct="1">
              <a:defRPr kumimoji="0" lang="fr-FR" sz="1600"/>
            </a:lvl7pPr>
            <a:lvl8pPr eaLnBrk="1" latinLnBrk="0" hangingPunct="1">
              <a:defRPr kumimoji="0" lang="fr-FR" sz="1600"/>
            </a:lvl8pPr>
            <a:lvl9pPr eaLnBrk="1" latinLnBrk="0" hangingPunct="1">
              <a:defRPr kumimoji="0" lang="fr-FR" sz="1600"/>
            </a:lvl9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  <a:p>
            <a:pPr lvl="1" eaLnBrk="1" latinLnBrk="0" hangingPunct="1"/>
            <a:r>
              <a:rPr kumimoji="0" lang="nl-BE"/>
              <a:t>Deuxième niveau</a:t>
            </a:r>
          </a:p>
          <a:p>
            <a:pPr lvl="2" eaLnBrk="1" latinLnBrk="0" hangingPunct="1"/>
            <a:r>
              <a:rPr kumimoji="0" lang="nl-BE"/>
              <a:t>Troisième niveau</a:t>
            </a:r>
          </a:p>
          <a:p>
            <a:pPr lvl="3" eaLnBrk="1" latinLnBrk="0" hangingPunct="1"/>
            <a:r>
              <a:rPr kumimoji="0" lang="nl-BE"/>
              <a:t>Quatrième niveau</a:t>
            </a:r>
          </a:p>
          <a:p>
            <a:pPr lvl="4" eaLnBrk="1" latinLnBrk="0" hangingPunct="1"/>
            <a:r>
              <a:rPr kumimoji="0" lang="nl-BE"/>
              <a:t>Cinquième niveau</a:t>
            </a:r>
            <a:endParaRPr kumimoji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kumimoji="0" lang="nl-BE"/>
              <a:t>Cliquez et modifiez le titre</a:t>
            </a:r>
            <a:endParaRPr kumimoji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fr-FR" sz="3200"/>
            </a:lvl1pPr>
            <a:lvl2pPr eaLnBrk="1" latinLnBrk="0" hangingPunct="1">
              <a:defRPr kumimoji="0" lang="fr-FR" sz="2800"/>
            </a:lvl2pPr>
            <a:lvl3pPr eaLnBrk="1" latinLnBrk="0" hangingPunct="1">
              <a:defRPr kumimoji="0" lang="fr-FR" sz="2400"/>
            </a:lvl3pPr>
            <a:lvl4pPr eaLnBrk="1" latinLnBrk="0" hangingPunct="1">
              <a:defRPr kumimoji="0" lang="fr-FR" sz="2000"/>
            </a:lvl4pPr>
            <a:lvl5pPr eaLnBrk="1" latinLnBrk="0" hangingPunct="1">
              <a:defRPr kumimoji="0" lang="fr-FR" sz="2000"/>
            </a:lvl5pPr>
            <a:lvl6pPr eaLnBrk="1" latinLnBrk="0" hangingPunct="1">
              <a:defRPr kumimoji="0" lang="fr-FR" sz="2000"/>
            </a:lvl6pPr>
            <a:lvl7pPr eaLnBrk="1" latinLnBrk="0" hangingPunct="1">
              <a:defRPr kumimoji="0" lang="fr-FR" sz="2000"/>
            </a:lvl7pPr>
            <a:lvl8pPr eaLnBrk="1" latinLnBrk="0" hangingPunct="1">
              <a:defRPr kumimoji="0" lang="fr-FR" sz="2000"/>
            </a:lvl8pPr>
            <a:lvl9pPr eaLnBrk="1" latinLnBrk="0" hangingPunct="1">
              <a:defRPr kumimoji="0" lang="fr-FR" sz="2000"/>
            </a:lvl9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  <a:p>
            <a:pPr lvl="1" eaLnBrk="1" latinLnBrk="0" hangingPunct="1"/>
            <a:r>
              <a:rPr kumimoji="0" lang="nl-BE"/>
              <a:t>Deuxième niveau</a:t>
            </a:r>
          </a:p>
          <a:p>
            <a:pPr lvl="2" eaLnBrk="1" latinLnBrk="0" hangingPunct="1"/>
            <a:r>
              <a:rPr kumimoji="0" lang="nl-BE"/>
              <a:t>Troisième niveau</a:t>
            </a:r>
          </a:p>
          <a:p>
            <a:pPr lvl="3" eaLnBrk="1" latinLnBrk="0" hangingPunct="1"/>
            <a:r>
              <a:rPr kumimoji="0" lang="nl-BE"/>
              <a:t>Quatrième niveau</a:t>
            </a:r>
          </a:p>
          <a:p>
            <a:pPr lvl="4" eaLnBrk="1" latinLnBrk="0" hangingPunct="1"/>
            <a:r>
              <a:rPr kumimoji="0" lang="nl-BE"/>
              <a:t>Cinquième niveau</a:t>
            </a:r>
            <a:endParaRPr kumimoji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kumimoji="0" lang="nl-BE"/>
              <a:t>Cliquez et modifiez le titre</a:t>
            </a:r>
            <a:endParaRPr kumimoji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fr-FR" sz="3200"/>
            </a:lvl1pPr>
            <a:lvl2pPr marL="457200" indent="0" eaLnBrk="1" latinLnBrk="0" hangingPunct="1">
              <a:buNone/>
              <a:defRPr kumimoji="0" lang="fr-FR" sz="2800"/>
            </a:lvl2pPr>
            <a:lvl3pPr marL="914400" indent="0" eaLnBrk="1" latinLnBrk="0" hangingPunct="1">
              <a:buNone/>
              <a:defRPr kumimoji="0" lang="fr-FR" sz="2400"/>
            </a:lvl3pPr>
            <a:lvl4pPr marL="1371600" indent="0" eaLnBrk="1" latinLnBrk="0" hangingPunct="1">
              <a:buNone/>
              <a:defRPr kumimoji="0" lang="fr-FR" sz="2000"/>
            </a:lvl4pPr>
            <a:lvl5pPr marL="1828800" indent="0" eaLnBrk="1" latinLnBrk="0" hangingPunct="1">
              <a:buNone/>
              <a:defRPr kumimoji="0" lang="fr-FR" sz="2000"/>
            </a:lvl5pPr>
            <a:lvl6pPr marL="2286000" indent="0" eaLnBrk="1" latinLnBrk="0" hangingPunct="1">
              <a:buNone/>
              <a:defRPr kumimoji="0" lang="fr-FR" sz="2000"/>
            </a:lvl6pPr>
            <a:lvl7pPr marL="2743200" indent="0" eaLnBrk="1" latinLnBrk="0" hangingPunct="1">
              <a:buNone/>
              <a:defRPr kumimoji="0" lang="fr-FR" sz="2000"/>
            </a:lvl7pPr>
            <a:lvl8pPr marL="3200400" indent="0" eaLnBrk="1" latinLnBrk="0" hangingPunct="1">
              <a:buNone/>
              <a:defRPr kumimoji="0" lang="fr-FR" sz="2000"/>
            </a:lvl8pPr>
            <a:lvl9pPr marL="3657600" indent="0" eaLnBrk="1" latinLnBrk="0" hangingPunct="1">
              <a:buNone/>
              <a:defRPr kumimoji="0" lang="fr-FR" sz="2000"/>
            </a:lvl9pPr>
          </a:lstStyle>
          <a:p>
            <a:pPr eaLnBrk="1" latinLnBrk="0" hangingPunct="1"/>
            <a:r>
              <a:rPr kumimoji="0" lang="nl-BE"/>
              <a:t>Faire glisser l'image vers l'espace réservé ou cliquer sur l'icône pour l'ajouter</a:t>
            </a:r>
            <a:endParaRPr kumimoji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kumimoji="0" lang="nl-BE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kumimoji="0" lang="nl-BE"/>
              <a:t>Cliquez et modifiez le titre</a:t>
            </a:r>
            <a:endParaRPr kumimoji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kumimoji="0" lang="nl-BE"/>
              <a:t>Cliquez pour modifier les styles du texte du masque</a:t>
            </a:r>
          </a:p>
          <a:p>
            <a:pPr lvl="1" eaLnBrk="1" latinLnBrk="0" hangingPunct="1"/>
            <a:r>
              <a:rPr kumimoji="0" lang="nl-BE"/>
              <a:t>Deuxième niveau</a:t>
            </a:r>
          </a:p>
          <a:p>
            <a:pPr lvl="2" eaLnBrk="1" latinLnBrk="0" hangingPunct="1"/>
            <a:r>
              <a:rPr kumimoji="0" lang="nl-BE"/>
              <a:t>Troisième niveau</a:t>
            </a:r>
          </a:p>
          <a:p>
            <a:pPr lvl="3" eaLnBrk="1" latinLnBrk="0" hangingPunct="1"/>
            <a:r>
              <a:rPr kumimoji="0" lang="nl-BE"/>
              <a:t>Quatrième niveau</a:t>
            </a:r>
          </a:p>
          <a:p>
            <a:pPr lvl="4" eaLnBrk="1" latinLnBrk="0" hangingPunct="1"/>
            <a:r>
              <a:rPr kumimoji="0" lang="nl-BE"/>
              <a:t>Cinquième niveau</a:t>
            </a:r>
            <a:endParaRPr kumimoji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kumimoji="0" lang="nl-BE"/>
              <a:t>Cliquez et modifiez le titre</a:t>
            </a:r>
            <a:endParaRPr kumimoji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kumimoji="0" lang="nl-BE"/>
              <a:t>Cliquez pour modifier les styles du texte du masque</a:t>
            </a:r>
          </a:p>
          <a:p>
            <a:pPr lvl="1" eaLnBrk="1" latinLnBrk="0" hangingPunct="1"/>
            <a:r>
              <a:rPr kumimoji="0" lang="nl-BE"/>
              <a:t>Deuxième niveau</a:t>
            </a:r>
          </a:p>
          <a:p>
            <a:pPr lvl="2" eaLnBrk="1" latinLnBrk="0" hangingPunct="1"/>
            <a:r>
              <a:rPr kumimoji="0" lang="nl-BE"/>
              <a:t>Troisième niveau</a:t>
            </a:r>
          </a:p>
          <a:p>
            <a:pPr lvl="3" eaLnBrk="1" latinLnBrk="0" hangingPunct="1"/>
            <a:r>
              <a:rPr kumimoji="0" lang="nl-BE"/>
              <a:t>Quatrième niveau</a:t>
            </a:r>
          </a:p>
          <a:p>
            <a:pPr lvl="4" eaLnBrk="1" latinLnBrk="0" hangingPunct="1"/>
            <a:r>
              <a:rPr kumimoji="0" lang="nl-BE"/>
              <a:t>Cinquième niveau</a:t>
            </a:r>
            <a:endParaRPr kumimoji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nl-BE"/>
              <a:t>Cliquez et modifiez le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nl-BE"/>
              <a:t>Cliquez pour modifier les styles du texte du masque</a:t>
            </a:r>
          </a:p>
          <a:p>
            <a:pPr lvl="1" eaLnBrk="1" latinLnBrk="0" hangingPunct="1"/>
            <a:r>
              <a:rPr kumimoji="0" lang="nl-BE"/>
              <a:t>Deuxième niveau</a:t>
            </a:r>
          </a:p>
          <a:p>
            <a:pPr lvl="2" eaLnBrk="1" latinLnBrk="0" hangingPunct="1"/>
            <a:r>
              <a:rPr kumimoji="0" lang="nl-BE"/>
              <a:t>Troisième niveau</a:t>
            </a:r>
          </a:p>
          <a:p>
            <a:pPr lvl="3" eaLnBrk="1" latinLnBrk="0" hangingPunct="1"/>
            <a:r>
              <a:rPr kumimoji="0" lang="nl-BE"/>
              <a:t>Quatrième niveau</a:t>
            </a:r>
          </a:p>
          <a:p>
            <a:pPr lvl="4" eaLnBrk="1" latinLnBrk="0" hangingPunct="1"/>
            <a:r>
              <a:rPr kumimoji="0" lang="nl-BE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kumimoji="0" lang="nl-BE"/>
              <a:pPr/>
              <a:t>18/02/19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kumimoji="0"/>
              <a:pPr/>
              <a:t>‹N°›</a:t>
            </a:fld>
            <a:endParaRPr kumimoji="0"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e.gilot@uclouvain.b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/>
              <a:t>Mineure développement durable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+mn-lt"/>
              </a:rPr>
              <a:t>Une mineure enjeu de société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terme de cette, les étudiants auront été initiés à ….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96413"/>
            <a:ext cx="9144000" cy="4297363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fr-FR" dirty="0"/>
              <a:t>La compréhension des grands enjeux posés par l’optique du développement durable ;</a:t>
            </a:r>
          </a:p>
          <a:p>
            <a:pPr>
              <a:buFont typeface="Wingdings" charset="2"/>
              <a:buChar char="Ø"/>
            </a:pPr>
            <a:r>
              <a:rPr lang="fr-FR" dirty="0"/>
              <a:t>la maîtrise des débats scientifiques qui animent les disciplines, notamment l’économie, à cet égard ;</a:t>
            </a:r>
          </a:p>
          <a:p>
            <a:pPr>
              <a:buFont typeface="Wingdings" charset="2"/>
              <a:buChar char="Ø"/>
            </a:pPr>
            <a:r>
              <a:rPr lang="fr-FR" dirty="0"/>
              <a:t>l’intérêt d’une analyse pluridisciplinaire des enjeux du développement durable, croisant notamment les sciences sociales avec les sciences exactes ;</a:t>
            </a:r>
          </a:p>
          <a:p>
            <a:pPr>
              <a:buFont typeface="Wingdings" charset="2"/>
              <a:buChar char="Ø"/>
            </a:pPr>
            <a:r>
              <a:rPr lang="fr-FR" dirty="0"/>
              <a:t>la prise en considération des positions d’acteurs dans ce débat.</a:t>
            </a:r>
          </a:p>
        </p:txBody>
      </p:sp>
    </p:spTree>
    <p:extLst>
      <p:ext uri="{BB962C8B-B14F-4D97-AF65-F5344CB8AC3E}">
        <p14:creationId xmlns:p14="http://schemas.microsoft.com/office/powerpoint/2010/main" val="8769364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42"/>
            <a:ext cx="8077200" cy="1143000"/>
          </a:xfrm>
        </p:spPr>
        <p:txBody>
          <a:bodyPr/>
          <a:lstStyle/>
          <a:p>
            <a:r>
              <a:rPr lang="fr-FR" dirty="0"/>
              <a:t>Conditions d'admission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76200" y="1066800"/>
            <a:ext cx="9144000" cy="4297363"/>
          </a:xfrm>
        </p:spPr>
        <p:txBody>
          <a:bodyPr>
            <a:noAutofit/>
          </a:bodyPr>
          <a:lstStyle/>
          <a:p>
            <a:r>
              <a:rPr lang="fr-FR" sz="2800" dirty="0"/>
              <a:t>Tous les bacheliers  prévoyant une mineure, à condition d’avoir suivi un cours d’économie politique (ou assimilé: le cours d'ingénieur "économie de l'entreprise suffit)). </a:t>
            </a:r>
          </a:p>
          <a:p>
            <a:r>
              <a:rPr lang="fr-FR" sz="2800" dirty="0"/>
              <a:t>Si ce n’est pas le cas, une telle activité peut remplacer le cours à option de la mineure</a:t>
            </a:r>
          </a:p>
          <a:p>
            <a:r>
              <a:rPr lang="fr-FR" sz="2800" dirty="0"/>
              <a:t>Les modalités pédagogiques interactives amènent à limiter le nombre d’étudiants</a:t>
            </a:r>
          </a:p>
          <a:p>
            <a:r>
              <a:rPr lang="fr-FR" sz="2800" dirty="0"/>
              <a:t>Une lettre de motivation précisant votre motivation à intégrer cette mineure dans votre cursus académique est à envoyer à Marie </a:t>
            </a:r>
            <a:r>
              <a:rPr lang="fr-FR" sz="2800" dirty="0" err="1"/>
              <a:t>Gilot</a:t>
            </a:r>
            <a:r>
              <a:rPr lang="fr-FR" sz="2800" dirty="0"/>
              <a:t> (</a:t>
            </a:r>
            <a:r>
              <a:rPr lang="fr-FR" sz="2800" dirty="0">
                <a:hlinkClick r:id="rId2"/>
              </a:rPr>
              <a:t>marie.gilot@uclouvain.be</a:t>
            </a:r>
            <a:r>
              <a:rPr lang="fr-FR" sz="2800" dirty="0"/>
              <a:t>)</a:t>
            </a:r>
          </a:p>
          <a:p>
            <a:r>
              <a:rPr lang="fr-FR" sz="2800" dirty="0"/>
              <a:t>Responsable académique du programme : Marthe Nyssens</a:t>
            </a:r>
          </a:p>
          <a:p>
            <a:r>
              <a:rPr lang="fr-FR" sz="2800" dirty="0"/>
              <a:t>(en sabbatique en 18 – 19)</a:t>
            </a:r>
          </a:p>
        </p:txBody>
      </p:sp>
    </p:spTree>
    <p:extLst>
      <p:ext uri="{BB962C8B-B14F-4D97-AF65-F5344CB8AC3E}">
        <p14:creationId xmlns:p14="http://schemas.microsoft.com/office/powerpoint/2010/main" val="2965789944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DD : un enjeu de société 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1905000"/>
            <a:ext cx="8763000" cy="42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/>
              <a:t>Une mineure de sensibilisation à un enjeu de société</a:t>
            </a:r>
            <a:r>
              <a:rPr lang="fr-FR" dirty="0"/>
              <a:t> permet à l’étudiant de construire et de développer une approche interdisciplinaire autour d'un enjeu de société</a:t>
            </a:r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Développement durable 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"répond aux besoins du présent sans compromettre la capacité des générations futures à répondre aux leurs".</a:t>
            </a:r>
          </a:p>
        </p:txBody>
      </p:sp>
    </p:spTree>
    <p:extLst>
      <p:ext uri="{BB962C8B-B14F-4D97-AF65-F5344CB8AC3E}">
        <p14:creationId xmlns:p14="http://schemas.microsoft.com/office/powerpoint/2010/main" val="720786386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4"/>
          <p:cNvGrpSpPr/>
          <p:nvPr/>
        </p:nvGrpSpPr>
        <p:grpSpPr>
          <a:xfrm>
            <a:off x="685800" y="609600"/>
            <a:ext cx="8229600" cy="5867399"/>
            <a:chOff x="0" y="0"/>
            <a:chExt cx="4072255" cy="3018155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913" t="12350" r="38162" b="23250"/>
            <a:stretch/>
          </p:blipFill>
          <p:spPr bwMode="auto">
            <a:xfrm>
              <a:off x="0" y="0"/>
              <a:ext cx="4072255" cy="28956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 xmlns=""/>
              </a:ext>
            </a:extLst>
          </p:spPr>
        </p:pic>
        <p:sp>
          <p:nvSpPr>
            <p:cNvPr id="6" name="Zone de texte 27"/>
            <p:cNvSpPr txBox="1"/>
            <p:nvPr/>
          </p:nvSpPr>
          <p:spPr>
            <a:xfrm>
              <a:off x="0" y="2857500"/>
              <a:ext cx="4072255" cy="160655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just">
                <a:spcAft>
                  <a:spcPts val="0"/>
                </a:spcAft>
              </a:pPr>
              <a:r>
                <a:rPr lang="fr-BE" sz="1100" i="1">
                  <a:solidFill>
                    <a:srgbClr val="44546A"/>
                  </a:solidFill>
                  <a:effectLst/>
                  <a:latin typeface="Times New Roman"/>
                  <a:ea typeface="Calibri"/>
                </a:rPr>
                <a:t>Figure 1.1. Limites planétaires (Steffen et al., 2015, p.736)</a:t>
              </a:r>
              <a:endParaRPr lang="fr-FR" sz="900" i="1">
                <a:solidFill>
                  <a:srgbClr val="44546A"/>
                </a:solidFill>
                <a:effectLst/>
                <a:latin typeface="Times New Roman"/>
                <a:ea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2129293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762001"/>
            <a:ext cx="8077200" cy="5131776"/>
          </a:xfrm>
        </p:spPr>
        <p:txBody>
          <a:bodyPr/>
          <a:lstStyle/>
          <a:p>
            <a:r>
              <a:rPr lang="fr-FR" dirty="0"/>
              <a:t>Les 4 piliers du DD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écologique</a:t>
            </a:r>
          </a:p>
          <a:p>
            <a:pPr lvl="1"/>
            <a:r>
              <a:rPr lang="fr-FR" dirty="0"/>
              <a:t>social</a:t>
            </a:r>
          </a:p>
          <a:p>
            <a:pPr lvl="1"/>
            <a:r>
              <a:rPr lang="fr-FR" dirty="0"/>
              <a:t>économique </a:t>
            </a:r>
          </a:p>
          <a:p>
            <a:pPr lvl="1"/>
            <a:r>
              <a:rPr lang="fr-FR" dirty="0"/>
              <a:t>de la gouvernance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863922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Différentes conceptions du DD en débat 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76200" y="1600200"/>
            <a:ext cx="9220200" cy="4297363"/>
          </a:xfrm>
        </p:spPr>
        <p:txBody>
          <a:bodyPr/>
          <a:lstStyle/>
          <a:p>
            <a:r>
              <a:rPr lang="fr-FR" dirty="0"/>
              <a:t>Croissance verte ? Transition écologique et sociale ?</a:t>
            </a:r>
          </a:p>
          <a:p>
            <a:pPr marL="0" indent="0">
              <a:buNone/>
            </a:pPr>
            <a:r>
              <a:rPr lang="fr-FR" dirty="0"/>
              <a:t>=&gt; Cette mineure offre une première approche du DD basée sur des enseignements en économie et sur des enseignements dans d’autres disciplines en sciences exactes et en sciences sociales</a:t>
            </a:r>
          </a:p>
        </p:txBody>
      </p:sp>
    </p:spTree>
    <p:extLst>
      <p:ext uri="{BB962C8B-B14F-4D97-AF65-F5344CB8AC3E}">
        <p14:creationId xmlns:p14="http://schemas.microsoft.com/office/powerpoint/2010/main" val="143874881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18401"/>
            <a:ext cx="8077200" cy="1143000"/>
          </a:xfrm>
        </p:spPr>
        <p:txBody>
          <a:bodyPr/>
          <a:lstStyle/>
          <a:p>
            <a:r>
              <a:rPr lang="fr-FR" dirty="0"/>
              <a:t>Première année de la mineure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219200"/>
            <a:ext cx="8077200" cy="42973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2 cours </a:t>
            </a:r>
          </a:p>
          <a:p>
            <a:r>
              <a:rPr lang="fr-FR" dirty="0">
                <a:solidFill>
                  <a:srgbClr val="008000"/>
                </a:solidFill>
              </a:rPr>
              <a:t>LDVLD1300) Economie écologique (K. Maréchal), Q1, jeudi 14h – 16H</a:t>
            </a:r>
          </a:p>
          <a:p>
            <a:r>
              <a:rPr lang="fr-FR" dirty="0"/>
              <a:t>LBIR1230A Introduction à l'ingénierie de la biosphère (P. Baret, P. </a:t>
            </a:r>
            <a:r>
              <a:rPr lang="fr-FR" dirty="0" err="1"/>
              <a:t>Defourny</a:t>
            </a:r>
            <a:r>
              <a:rPr lang="fr-FR" dirty="0"/>
              <a:t>), Q2, Me : 8h30 - 10h30 (SUD 19) </a:t>
            </a:r>
          </a:p>
          <a:p>
            <a:r>
              <a:rPr lang="fr-FR" dirty="0"/>
              <a:t>1 séminaire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>
                <a:solidFill>
                  <a:srgbClr val="008000"/>
                </a:solidFill>
              </a:rPr>
              <a:t>LECGE1232: Développement et pauvreté (W. </a:t>
            </a:r>
            <a:r>
              <a:rPr lang="fr-FR" dirty="0" err="1">
                <a:solidFill>
                  <a:srgbClr val="008000"/>
                </a:solidFill>
              </a:rPr>
              <a:t>Parienté</a:t>
            </a:r>
            <a:r>
              <a:rPr lang="fr-FR" dirty="0">
                <a:solidFill>
                  <a:srgbClr val="008000"/>
                </a:solidFill>
              </a:rPr>
              <a:t>), Q2, jeudi 16h15 – 18h15,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8482176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-5015"/>
            <a:ext cx="8077200" cy="1143000"/>
          </a:xfrm>
        </p:spPr>
        <p:txBody>
          <a:bodyPr/>
          <a:lstStyle/>
          <a:p>
            <a:r>
              <a:rPr lang="fr-FR" dirty="0"/>
              <a:t>Deuxième année de la mineure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143000"/>
            <a:ext cx="8458200" cy="459837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1 cours </a:t>
            </a:r>
          </a:p>
          <a:p>
            <a:r>
              <a:rPr lang="fr-FR" dirty="0"/>
              <a:t>LESPO2103	Environnement et économie globale  (</a:t>
            </a:r>
            <a:r>
              <a:rPr lang="fr-FR" dirty="0" err="1"/>
              <a:t>T</a:t>
            </a:r>
            <a:r>
              <a:rPr lang="fr-FR" dirty="0"/>
              <a:t>. Brechet)	, Q2, Ma : 14h00 - 16h00 </a:t>
            </a:r>
          </a:p>
          <a:p>
            <a:pPr marL="0" indent="0">
              <a:buNone/>
            </a:pPr>
            <a:r>
              <a:rPr lang="fr-FR" dirty="0"/>
              <a:t>1 séminaire</a:t>
            </a:r>
          </a:p>
          <a:p>
            <a:r>
              <a:rPr lang="fr-FR" dirty="0">
                <a:solidFill>
                  <a:srgbClr val="008000"/>
                </a:solidFill>
              </a:rPr>
              <a:t>LECGE1324: Economie sociale et transition (M. Nyssens), Q2</a:t>
            </a:r>
          </a:p>
          <a:p>
            <a:pPr marL="0" indent="0">
              <a:buNone/>
            </a:pPr>
            <a:r>
              <a:rPr lang="fr-FR" dirty="0"/>
              <a:t>1 cours au choix</a:t>
            </a:r>
          </a:p>
        </p:txBody>
      </p:sp>
    </p:spTree>
    <p:extLst>
      <p:ext uri="{BB962C8B-B14F-4D97-AF65-F5344CB8AC3E}">
        <p14:creationId xmlns:p14="http://schemas.microsoft.com/office/powerpoint/2010/main" val="3461547038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124" y="228600"/>
            <a:ext cx="8686800" cy="42973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1 cours au choix</a:t>
            </a:r>
          </a:p>
          <a:p>
            <a:r>
              <a:rPr lang="fr-FR" dirty="0"/>
              <a:t> LSPED1221	Interactions entre population, environnement et développement  	Bruno </a:t>
            </a:r>
            <a:r>
              <a:rPr lang="fr-FR" dirty="0" err="1"/>
              <a:t>Masquelier</a:t>
            </a:r>
            <a:r>
              <a:rPr lang="fr-FR" dirty="0"/>
              <a:t>, Q2 Je: 	10h45 - 12h45 </a:t>
            </a:r>
          </a:p>
          <a:p>
            <a:r>
              <a:rPr lang="fr-FR" dirty="0"/>
              <a:t>LSPED1213	Enjeux contemporains du développement : une approche comparative, </a:t>
            </a:r>
            <a:r>
              <a:rPr lang="fr-FR" dirty="0" err="1"/>
              <a:t>Ansoms</a:t>
            </a:r>
            <a:r>
              <a:rPr lang="fr-FR" dirty="0"/>
              <a:t> A., </a:t>
            </a:r>
            <a:r>
              <a:rPr lang="fr-FR" dirty="0" err="1"/>
              <a:t>Amougou</a:t>
            </a:r>
            <a:r>
              <a:rPr lang="fr-FR" dirty="0"/>
              <a:t> </a:t>
            </a:r>
            <a:r>
              <a:rPr lang="fr-FR" dirty="0" err="1"/>
              <a:t>T</a:t>
            </a:r>
            <a:r>
              <a:rPr lang="fr-FR" dirty="0"/>
              <a:t>., Q2, Me : 10h45 - 12h45 </a:t>
            </a:r>
          </a:p>
          <a:p>
            <a:r>
              <a:rPr lang="fr-FR" dirty="0"/>
              <a:t>LECGE1216	Croissance et développement, </a:t>
            </a:r>
            <a:r>
              <a:rPr lang="fr-FR" dirty="0" err="1"/>
              <a:t>Artige</a:t>
            </a:r>
            <a:r>
              <a:rPr lang="fr-FR" dirty="0"/>
              <a:t> L., de la Croix D., Q1, Ve : 10h45 - 12h45 </a:t>
            </a:r>
          </a:p>
          <a:p>
            <a:r>
              <a:rPr lang="fr-FR" dirty="0"/>
              <a:t>LESPO1321	Ethique économique, sociale et politique, </a:t>
            </a:r>
            <a:r>
              <a:rPr lang="fr-FR" dirty="0" err="1"/>
              <a:t>Zwarthoed</a:t>
            </a:r>
            <a:r>
              <a:rPr lang="fr-FR" dirty="0"/>
              <a:t> D., Q2, Ma : 16h15 - 18h15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841124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Formation de nouveaux employ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Formation de nouveaux employés.potx</Template>
  <TotalTime>0</TotalTime>
  <Words>618</Words>
  <Application>Microsoft Macintosh PowerPoint</Application>
  <PresentationFormat>Affichage à l'écran (4:3)</PresentationFormat>
  <Paragraphs>70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Wingdings</vt:lpstr>
      <vt:lpstr>Formation de nouveaux employés</vt:lpstr>
      <vt:lpstr>Mineure développement durable </vt:lpstr>
      <vt:lpstr>Le DD : un enjeu de société ?</vt:lpstr>
      <vt:lpstr>Développement durable  ?</vt:lpstr>
      <vt:lpstr>Présentation PowerPoint</vt:lpstr>
      <vt:lpstr>Présentation PowerPoint</vt:lpstr>
      <vt:lpstr>Différentes conceptions du DD en débat …</vt:lpstr>
      <vt:lpstr>Première année de la mineure</vt:lpstr>
      <vt:lpstr>Deuxième année de la mineure</vt:lpstr>
      <vt:lpstr>Présentation PowerPoint</vt:lpstr>
      <vt:lpstr>Au terme de cette, les étudiants auront été initiés à ….</vt:lpstr>
      <vt:lpstr>Conditions d'admission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2019-02-18T08:27:09Z</dcterms:modified>
</cp:coreProperties>
</file>