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62" r:id="rId2"/>
    <p:sldMasterId id="2147483664" r:id="rId3"/>
    <p:sldMasterId id="2147483666" r:id="rId4"/>
    <p:sldMasterId id="2147483668" r:id="rId5"/>
    <p:sldMasterId id="2147483673" r:id="rId6"/>
    <p:sldMasterId id="2147483675" r:id="rId7"/>
    <p:sldMasterId id="2147483693" r:id="rId8"/>
    <p:sldMasterId id="2147483695" r:id="rId9"/>
    <p:sldMasterId id="2147483679" r:id="rId10"/>
    <p:sldMasterId id="2147483681" r:id="rId11"/>
    <p:sldMasterId id="2147483685" r:id="rId12"/>
    <p:sldMasterId id="2147483683" r:id="rId13"/>
    <p:sldMasterId id="2147483687" r:id="rId14"/>
    <p:sldMasterId id="2147483689" r:id="rId15"/>
    <p:sldMasterId id="2147483691" r:id="rId16"/>
    <p:sldMasterId id="2147483710" r:id="rId17"/>
  </p:sldMasterIdLst>
  <p:handoutMasterIdLst>
    <p:handoutMasterId r:id="rId31"/>
  </p:handoutMasterIdLst>
  <p:sldIdLst>
    <p:sldId id="275" r:id="rId18"/>
    <p:sldId id="329" r:id="rId19"/>
    <p:sldId id="293" r:id="rId20"/>
    <p:sldId id="315" r:id="rId21"/>
    <p:sldId id="316" r:id="rId22"/>
    <p:sldId id="328" r:id="rId23"/>
    <p:sldId id="318" r:id="rId24"/>
    <p:sldId id="327" r:id="rId25"/>
    <p:sldId id="320" r:id="rId26"/>
    <p:sldId id="321" r:id="rId27"/>
    <p:sldId id="322" r:id="rId28"/>
    <p:sldId id="324" r:id="rId29"/>
    <p:sldId id="326" r:id="rId3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E"/>
    <a:srgbClr val="9B800D"/>
    <a:srgbClr val="937D19"/>
    <a:srgbClr val="EFC621"/>
    <a:srgbClr val="D66829"/>
    <a:srgbClr val="A11733"/>
    <a:srgbClr val="D82332"/>
    <a:srgbClr val="88005D"/>
    <a:srgbClr val="76AD1C"/>
    <a:srgbClr val="768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58AD7-BE82-4A46-BA43-95192B46949C}" type="datetimeFigureOut">
              <a:rPr lang="fr-BE" smtClean="0"/>
              <a:t>31-03-20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08BB5-A2C8-41B6-A729-58074829BF2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345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971600" y="2048336"/>
            <a:ext cx="3600000" cy="4402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Quos</a:t>
            </a:r>
            <a:r>
              <a:rPr lang="fr-BE" dirty="0"/>
              <a:t> </a:t>
            </a:r>
            <a:r>
              <a:rPr lang="fr-BE" dirty="0" err="1"/>
              <a:t>sam</a:t>
            </a:r>
            <a:r>
              <a:rPr lang="fr-BE" dirty="0"/>
              <a:t> </a:t>
            </a:r>
            <a:r>
              <a:rPr lang="fr-BE" dirty="0" err="1"/>
              <a:t>aut</a:t>
            </a:r>
            <a:r>
              <a:rPr lang="fr-BE" dirty="0"/>
              <a:t> </a:t>
            </a:r>
            <a:r>
              <a:rPr lang="fr-BE" dirty="0" err="1"/>
              <a:t>quidusam</a:t>
            </a:r>
            <a:r>
              <a:rPr lang="fr-BE" dirty="0"/>
              <a:t>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 err="1"/>
              <a:t>Tiatusandunt</a:t>
            </a:r>
            <a:r>
              <a:rPr lang="fr-BE" dirty="0"/>
              <a:t> </a:t>
            </a:r>
            <a:r>
              <a:rPr lang="fr-BE" dirty="0" err="1"/>
              <a:t>illecta</a:t>
            </a:r>
            <a:endParaRPr lang="fr-BE" dirty="0"/>
          </a:p>
          <a:p>
            <a:pPr lvl="0"/>
            <a:endParaRPr lang="fr-BE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0" y="2048336"/>
            <a:ext cx="3600000" cy="4402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br>
              <a:rPr lang="fr-BE" dirty="0"/>
            </a:br>
            <a:endParaRPr lang="fr-BE" dirty="0"/>
          </a:p>
          <a:p>
            <a:pPr lvl="0"/>
            <a:r>
              <a:rPr lang="fr-BE" dirty="0" err="1"/>
              <a:t>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481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2048336"/>
            <a:ext cx="3456000" cy="41148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2048336"/>
            <a:ext cx="3456000" cy="41148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954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2178242"/>
            <a:ext cx="3327397" cy="18238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2176674"/>
            <a:ext cx="3327397" cy="18238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6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4344497"/>
            <a:ext cx="3327397" cy="18238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4346257"/>
            <a:ext cx="3327397" cy="18238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46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827584" y="2048336"/>
            <a:ext cx="7855373" cy="41169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695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2120792"/>
            <a:ext cx="3528000" cy="404240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3355782"/>
            <a:ext cx="353795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Musdandis</a:t>
            </a:r>
            <a:r>
              <a:rPr lang="fr-BE" dirty="0"/>
              <a:t> </a:t>
            </a:r>
            <a:r>
              <a:rPr lang="fr-BE" dirty="0" err="1"/>
              <a:t>dolentia</a:t>
            </a:r>
            <a:r>
              <a:rPr lang="fr-BE" dirty="0"/>
              <a:t> qui </a:t>
            </a:r>
            <a:r>
              <a:rPr lang="fr-BE" dirty="0" err="1"/>
              <a:t>ditat</a:t>
            </a:r>
            <a:endParaRPr lang="fr-BE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995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499839" y="1857628"/>
            <a:ext cx="3288343" cy="211253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5033464" y="4196056"/>
            <a:ext cx="3288343" cy="211253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3464" y="1854028"/>
            <a:ext cx="3288343" cy="2112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Dolentia</a:t>
            </a:r>
            <a:r>
              <a:rPr lang="fr-BE" dirty="0"/>
              <a:t> </a:t>
            </a:r>
            <a:r>
              <a:rPr lang="fr-BE" dirty="0" err="1"/>
              <a:t>musdandis</a:t>
            </a:r>
            <a:r>
              <a:rPr lang="fr-BE" dirty="0"/>
              <a:t> qui </a:t>
            </a:r>
            <a:r>
              <a:rPr lang="fr-BE" dirty="0" err="1"/>
              <a:t>ditat</a:t>
            </a:r>
            <a:r>
              <a:rPr lang="fr-BE" dirty="0"/>
              <a:t> </a:t>
            </a:r>
            <a:r>
              <a:rPr lang="fr-BE" dirty="0" err="1"/>
              <a:t>orrores</a:t>
            </a:r>
            <a:r>
              <a:rPr lang="fr-BE" dirty="0"/>
              <a:t> </a:t>
            </a:r>
            <a:r>
              <a:rPr lang="fr-BE" dirty="0" err="1"/>
              <a:t>tiatur</a:t>
            </a:r>
            <a:r>
              <a:rPr lang="fr-BE" dirty="0"/>
              <a:t> </a:t>
            </a:r>
            <a:r>
              <a:rPr lang="fr-BE" dirty="0" err="1"/>
              <a:t>rectem</a:t>
            </a:r>
            <a:r>
              <a:rPr lang="fr-BE" dirty="0"/>
              <a:t> </a:t>
            </a:r>
            <a:r>
              <a:rPr lang="fr-BE" dirty="0" err="1"/>
              <a:t>laborunt</a:t>
            </a:r>
            <a:r>
              <a:rPr lang="fr-BE" dirty="0"/>
              <a:t> </a:t>
            </a:r>
            <a:r>
              <a:rPr lang="fr-BE" dirty="0" err="1"/>
              <a:t>exeaque</a:t>
            </a:r>
            <a:r>
              <a:rPr lang="fr-BE" dirty="0"/>
              <a:t> </a:t>
            </a:r>
            <a:r>
              <a:rPr lang="fr-BE" dirty="0" err="1"/>
              <a:t>eos</a:t>
            </a:r>
            <a:r>
              <a:rPr lang="fr-BE" dirty="0"/>
              <a:t> </a:t>
            </a:r>
            <a:r>
              <a:rPr lang="fr-BE" dirty="0" err="1"/>
              <a:t>ius</a:t>
            </a:r>
            <a:r>
              <a:rPr lang="fr-BE" dirty="0"/>
              <a:t>, con </a:t>
            </a:r>
            <a:r>
              <a:rPr lang="fr-BE" dirty="0" err="1"/>
              <a:t>nihillaboria</a:t>
            </a:r>
            <a:endParaRPr lang="fr-BE" dirty="0"/>
          </a:p>
          <a:p>
            <a:pPr lvl="0"/>
            <a:endParaRPr lang="fr-BE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99380" y="4194312"/>
            <a:ext cx="3288343" cy="21120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Dolentia</a:t>
            </a:r>
            <a:r>
              <a:rPr lang="fr-BE" dirty="0"/>
              <a:t> </a:t>
            </a:r>
            <a:r>
              <a:rPr lang="fr-BE" dirty="0" err="1"/>
              <a:t>musdandis</a:t>
            </a:r>
            <a:r>
              <a:rPr lang="fr-BE" dirty="0"/>
              <a:t> qui </a:t>
            </a:r>
            <a:r>
              <a:rPr lang="fr-BE" dirty="0" err="1"/>
              <a:t>ditat</a:t>
            </a:r>
            <a:r>
              <a:rPr lang="fr-BE" dirty="0"/>
              <a:t> </a:t>
            </a:r>
            <a:r>
              <a:rPr lang="fr-BE" dirty="0" err="1"/>
              <a:t>orrores</a:t>
            </a:r>
            <a:r>
              <a:rPr lang="fr-BE" dirty="0"/>
              <a:t> </a:t>
            </a:r>
            <a:r>
              <a:rPr lang="fr-BE" dirty="0" err="1"/>
              <a:t>tiatur</a:t>
            </a:r>
            <a:r>
              <a:rPr lang="fr-BE" dirty="0"/>
              <a:t> rectem </a:t>
            </a:r>
            <a:r>
              <a:rPr lang="fr-BE" dirty="0" err="1"/>
              <a:t>laborunt</a:t>
            </a:r>
            <a:r>
              <a:rPr lang="fr-BE" dirty="0"/>
              <a:t> </a:t>
            </a:r>
            <a:r>
              <a:rPr lang="fr-BE" dirty="0" err="1"/>
              <a:t>exeaque</a:t>
            </a:r>
            <a:r>
              <a:rPr lang="fr-BE" dirty="0"/>
              <a:t> </a:t>
            </a:r>
            <a:r>
              <a:rPr lang="fr-BE" dirty="0" err="1"/>
              <a:t>eos</a:t>
            </a:r>
            <a:r>
              <a:rPr lang="fr-BE" dirty="0"/>
              <a:t> </a:t>
            </a:r>
            <a:r>
              <a:rPr lang="fr-BE" dirty="0" err="1"/>
              <a:t>ius</a:t>
            </a:r>
            <a:r>
              <a:rPr lang="fr-BE" dirty="0"/>
              <a:t>, con </a:t>
            </a:r>
            <a:r>
              <a:rPr lang="fr-BE" dirty="0" err="1"/>
              <a:t>nihillaboria</a:t>
            </a:r>
            <a:endParaRPr lang="fr-BE" dirty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849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04425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4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18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21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17064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2" y="2068082"/>
            <a:ext cx="8135937" cy="47899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1619672" y="4869160"/>
            <a:ext cx="4932548" cy="1548172"/>
          </a:xfrm>
          <a:prstGeom prst="rect">
            <a:avLst/>
          </a:prstGeom>
          <a:solidFill>
            <a:srgbClr val="9B800D">
              <a:alpha val="78824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0" i="0" baseline="0">
                <a:ln>
                  <a:noFill/>
                </a:ln>
                <a:noFill/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2" y="5096487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2" y="553971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218028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261771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3786" y="2988654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0" i="0" baseline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807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6865" y="348116"/>
            <a:ext cx="5761144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du slide Arial Bold 28 pts</a:t>
            </a:r>
          </a:p>
        </p:txBody>
      </p:sp>
    </p:spTree>
    <p:extLst>
      <p:ext uri="{BB962C8B-B14F-4D97-AF65-F5344CB8AC3E}">
        <p14:creationId xmlns:p14="http://schemas.microsoft.com/office/powerpoint/2010/main" val="121493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73044" y="6234478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i="0" baseline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Titre de la présentation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13504" y="6234987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946150" y="2073275"/>
            <a:ext cx="7832725" cy="4160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rgbClr val="00214E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Arial Regular corps 24 pts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Aperum</a:t>
            </a:r>
            <a:r>
              <a:rPr lang="fr-BE" dirty="0"/>
              <a:t> </a:t>
            </a:r>
            <a:r>
              <a:rPr lang="fr-BE" dirty="0" err="1"/>
              <a:t>rero</a:t>
            </a:r>
            <a:r>
              <a:rPr lang="fr-BE" dirty="0"/>
              <a:t> con </a:t>
            </a:r>
            <a:r>
              <a:rPr lang="fr-BE" dirty="0" err="1"/>
              <a:t>pedi</a:t>
            </a:r>
            <a:r>
              <a:rPr lang="fr-BE" dirty="0"/>
              <a:t> </a:t>
            </a:r>
            <a:r>
              <a:rPr lang="fr-BE" dirty="0" err="1"/>
              <a:t>temporerita</a:t>
            </a:r>
            <a:r>
              <a:rPr lang="fr-BE" dirty="0"/>
              <a:t> </a:t>
            </a:r>
            <a:r>
              <a:rPr lang="fr-BE" dirty="0" err="1"/>
              <a:t>venimpore</a:t>
            </a:r>
            <a:r>
              <a:rPr lang="fr-BE" dirty="0"/>
              <a:t> </a:t>
            </a:r>
            <a:r>
              <a:rPr lang="fr-BE" dirty="0" err="1"/>
              <a:t>sandandit</a:t>
            </a:r>
            <a:r>
              <a:rPr lang="fr-BE" dirty="0"/>
              <a:t> </a:t>
            </a:r>
            <a:r>
              <a:rPr lang="fr-BE" dirty="0" err="1"/>
              <a:t>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/>
              <a:t>Ut que </a:t>
            </a:r>
            <a:r>
              <a:rPr lang="fr-BE" dirty="0" err="1"/>
              <a:t>verrovi</a:t>
            </a:r>
            <a:r>
              <a:rPr lang="fr-BE" dirty="0"/>
              <a:t> </a:t>
            </a:r>
            <a:r>
              <a:rPr lang="fr-BE" dirty="0" err="1"/>
              <a:t>debist</a:t>
            </a:r>
            <a:r>
              <a:rPr lang="fr-BE" dirty="0"/>
              <a:t> </a:t>
            </a:r>
            <a:r>
              <a:rPr lang="fr-BE" dirty="0" err="1"/>
              <a:t>hiliquae</a:t>
            </a:r>
            <a:r>
              <a:rPr lang="fr-BE" dirty="0"/>
              <a:t> </a:t>
            </a:r>
            <a:r>
              <a:rPr lang="fr-BE" dirty="0" err="1"/>
              <a:t>conet</a:t>
            </a:r>
            <a:r>
              <a:rPr lang="fr-BE" dirty="0"/>
              <a:t> </a:t>
            </a:r>
            <a:r>
              <a:rPr lang="fr-BE" dirty="0" err="1"/>
              <a:t>essequi</a:t>
            </a:r>
            <a:r>
              <a:rPr lang="fr-BE" dirty="0"/>
              <a:t> </a:t>
            </a:r>
            <a:r>
              <a:rPr lang="fr-BE" dirty="0" err="1"/>
              <a:t>illo</a:t>
            </a:r>
            <a:r>
              <a:rPr lang="fr-BE" dirty="0"/>
              <a:t> </a:t>
            </a:r>
            <a:r>
              <a:rPr lang="fr-BE" dirty="0" err="1"/>
              <a:t>dolestem</a:t>
            </a:r>
            <a:r>
              <a:rPr lang="fr-BE" dirty="0"/>
              <a:t> </a:t>
            </a:r>
            <a:r>
              <a:rPr lang="fr-BE" dirty="0" err="1"/>
              <a:t>voloren</a:t>
            </a:r>
            <a:r>
              <a:rPr lang="fr-BE" dirty="0"/>
              <a:t> </a:t>
            </a:r>
            <a:r>
              <a:rPr lang="fr-BE" dirty="0" err="1"/>
              <a:t>imaionsequi</a:t>
            </a:r>
            <a:r>
              <a:rPr lang="fr-BE" dirty="0"/>
              <a:t> </a:t>
            </a:r>
            <a:r>
              <a:rPr lang="fr-BE" dirty="0" err="1"/>
              <a:t>aceptae</a:t>
            </a:r>
            <a:r>
              <a:rPr lang="fr-BE" dirty="0"/>
              <a:t> nus </a:t>
            </a:r>
            <a:r>
              <a:rPr lang="fr-BE" dirty="0" err="1"/>
              <a:t>autatincti</a:t>
            </a:r>
            <a:r>
              <a:rPr lang="fr-BE" dirty="0"/>
              <a:t> to </a:t>
            </a:r>
            <a:r>
              <a:rPr lang="fr-BE" dirty="0" err="1"/>
              <a:t>velestiurit</a:t>
            </a:r>
            <a:r>
              <a:rPr lang="fr-BE" dirty="0"/>
              <a:t> que </a:t>
            </a:r>
            <a:r>
              <a:rPr lang="fr-BE" dirty="0" err="1"/>
              <a:t>eiunt</a:t>
            </a:r>
            <a:r>
              <a:rPr lang="fr-BE" dirty="0"/>
              <a:t> </a:t>
            </a:r>
            <a:r>
              <a:rPr lang="fr-BE" dirty="0" err="1"/>
              <a:t>vellabo</a:t>
            </a:r>
            <a:r>
              <a:rPr lang="fr-BE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/>
              <a:t>Untoria</a:t>
            </a:r>
            <a:r>
              <a:rPr lang="fr-BE" dirty="0"/>
              <a:t> </a:t>
            </a:r>
            <a:r>
              <a:rPr lang="fr-BE" dirty="0" err="1"/>
              <a:t>eremquo</a:t>
            </a:r>
            <a:r>
              <a:rPr lang="fr-BE" dirty="0"/>
              <a:t> </a:t>
            </a:r>
            <a:r>
              <a:rPr lang="fr-BE" dirty="0" err="1"/>
              <a:t>ssimi</a:t>
            </a:r>
            <a:r>
              <a:rPr lang="fr-BE" dirty="0"/>
              <a:t>, </a:t>
            </a:r>
            <a:r>
              <a:rPr lang="fr-BE" dirty="0" err="1"/>
              <a:t>consequ</a:t>
            </a:r>
            <a:r>
              <a:rPr lang="fr-BE" dirty="0"/>
              <a:t> </a:t>
            </a:r>
            <a:r>
              <a:rPr lang="fr-BE" dirty="0" err="1"/>
              <a:t>aspiderum</a:t>
            </a:r>
            <a:r>
              <a:rPr lang="fr-BE" dirty="0"/>
              <a:t> </a:t>
            </a:r>
            <a:r>
              <a:rPr lang="fr-BE" dirty="0" err="1"/>
              <a:t>facipsunt</a:t>
            </a:r>
            <a:r>
              <a:rPr lang="fr-BE" dirty="0"/>
              <a:t> </a:t>
            </a:r>
            <a:r>
              <a:rPr lang="fr-BE" dirty="0" err="1"/>
              <a:t>fuga</a:t>
            </a:r>
            <a:r>
              <a:rPr lang="fr-BE" dirty="0"/>
              <a:t>. </a:t>
            </a:r>
            <a:r>
              <a:rPr lang="fr-BE" dirty="0" err="1"/>
              <a:t>Bero</a:t>
            </a:r>
            <a:r>
              <a:rPr lang="fr-BE" dirty="0"/>
              <a:t> ide </a:t>
            </a:r>
            <a:r>
              <a:rPr lang="fr-BE" dirty="0" err="1"/>
              <a:t>porepera</a:t>
            </a:r>
            <a:r>
              <a:rPr lang="fr-BE" dirty="0"/>
              <a:t> </a:t>
            </a:r>
            <a:r>
              <a:rPr lang="fr-BE" dirty="0" err="1"/>
              <a:t>quam</a:t>
            </a:r>
            <a:r>
              <a:rPr lang="fr-BE" dirty="0"/>
              <a:t> </a:t>
            </a:r>
            <a:r>
              <a:rPr lang="fr-BE" dirty="0" err="1"/>
              <a:t>doluptur</a:t>
            </a:r>
            <a:r>
              <a:rPr lang="fr-BE" dirty="0"/>
              <a:t>?</a:t>
            </a:r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49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8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3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7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7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formations_accessib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formations_accessib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formations_accessibl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lefevre@uclouvain.be" TargetMode="External"/><Relationship Id="rId2" Type="http://schemas.openxmlformats.org/officeDocument/2006/relationships/hyperlink" Target="mailto:marco.saerens@uclouvai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ice.noel@uclouvain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louvain.be/prog-2020-min-lgesb100i-ppm" TargetMode="External"/><Relationship Id="rId2" Type="http://schemas.openxmlformats.org/officeDocument/2006/relationships/hyperlink" Target="https://uclouvain.be/prog-2020-min-lgesa100i-pp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pp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formations_accessib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louvain.be/prog-2020-droi2m-ldroi901r" TargetMode="External"/><Relationship Id="rId2" Type="http://schemas.openxmlformats.org/officeDocument/2006/relationships/hyperlink" Target="https://moodleucl.uclouvain.be/course/view.php?id=125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louvain.be/prog-2020-gest2m-lgest358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clouvain.be/prog-2020-min-lgesb100i-formations_accessib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501118" y="3747010"/>
            <a:ext cx="7176890" cy="431800"/>
          </a:xfrm>
        </p:spPr>
        <p:txBody>
          <a:bodyPr/>
          <a:lstStyle/>
          <a:p>
            <a:r>
              <a:rPr lang="fr-BE" dirty="0"/>
              <a:t>Présentation des mineures en gestion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248465" y="4436421"/>
            <a:ext cx="4691706" cy="431800"/>
          </a:xfrm>
        </p:spPr>
        <p:txBody>
          <a:bodyPr/>
          <a:lstStyle/>
          <a:p>
            <a:pPr algn="ctr"/>
            <a:r>
              <a:rPr lang="fr-BE" dirty="0"/>
              <a:t>Avril 2020</a:t>
            </a:r>
          </a:p>
        </p:txBody>
      </p:sp>
    </p:spTree>
    <p:extLst>
      <p:ext uri="{BB962C8B-B14F-4D97-AF65-F5344CB8AC3E}">
        <p14:creationId xmlns:p14="http://schemas.microsoft.com/office/powerpoint/2010/main" val="411352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9" y="1573823"/>
            <a:ext cx="7323993" cy="615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fr-FR" sz="2000" b="1" u="sng" dirty="0">
                <a:solidFill>
                  <a:srgbClr val="00214E"/>
                </a:solidFill>
              </a:rPr>
              <a:t>C. Pour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sciences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politiques</a:t>
            </a:r>
            <a:endParaRPr lang="en-US" altLang="fr-FR" sz="2000" b="1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2 : 13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1112 </a:t>
            </a:r>
            <a:r>
              <a:rPr lang="en-US" altLang="fr-FR" sz="1600" dirty="0" err="1">
                <a:solidFill>
                  <a:srgbClr val="00214E"/>
                </a:solidFill>
              </a:rPr>
              <a:t>Mathématiques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(45+30)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1219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II et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des </a:t>
            </a:r>
            <a:r>
              <a:rPr lang="en-US" altLang="fr-FR" sz="1600" dirty="0" err="1">
                <a:solidFill>
                  <a:srgbClr val="00214E"/>
                </a:solidFill>
              </a:rPr>
              <a:t>états</a:t>
            </a:r>
            <a:r>
              <a:rPr lang="en-US" altLang="fr-FR" sz="1600" dirty="0">
                <a:solidFill>
                  <a:srgbClr val="00214E"/>
                </a:solidFill>
              </a:rPr>
              <a:t> financiers (45+15)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3 : 17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1332 Finance (30+15) (</a:t>
            </a:r>
            <a:r>
              <a:rPr lang="en-US" altLang="fr-FR" sz="1600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dirty="0">
                <a:solidFill>
                  <a:srgbClr val="00214E"/>
                </a:solidFill>
              </a:rPr>
              <a:t> :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1222 </a:t>
            </a:r>
            <a:r>
              <a:rPr lang="en-US" altLang="fr-FR" sz="1600" dirty="0" err="1">
                <a:solidFill>
                  <a:srgbClr val="00214E"/>
                </a:solidFill>
              </a:rPr>
              <a:t>Microéconomie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complémentaires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ajoutés</a:t>
            </a:r>
            <a:r>
              <a:rPr lang="en-US" altLang="fr-FR" sz="1600" u="sng" dirty="0">
                <a:solidFill>
                  <a:srgbClr val="00214E"/>
                </a:solidFill>
              </a:rPr>
              <a:t> en Master en sciences de gestion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1337 Math. </a:t>
            </a:r>
            <a:r>
              <a:rPr lang="en-US" altLang="fr-FR" sz="1600" dirty="0" err="1">
                <a:solidFill>
                  <a:srgbClr val="00214E"/>
                </a:solidFill>
              </a:rPr>
              <a:t>avancées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fondements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d’économétrie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=&gt; </a:t>
            </a:r>
            <a:r>
              <a:rPr lang="en-US" altLang="fr-FR" sz="1600" u="sng" dirty="0">
                <a:solidFill>
                  <a:srgbClr val="00214E"/>
                </a:solidFill>
                <a:hlinkClick r:id="rId2"/>
              </a:rPr>
              <a:t>https://uclouvain.be/prog-2020-min-lgesb100i-formations_accessibles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fr-FR" sz="600" dirty="0"/>
          </a:p>
          <a:p>
            <a:pPr>
              <a:lnSpc>
                <a:spcPct val="110000"/>
              </a:lnSpc>
              <a:defRPr/>
            </a:pPr>
            <a:endParaRPr lang="en-US" altLang="fr-FR" sz="16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43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9" y="1419999"/>
            <a:ext cx="7930662" cy="56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fr-FR" sz="2000" b="1" u="sng" dirty="0">
                <a:solidFill>
                  <a:srgbClr val="00214E"/>
                </a:solidFill>
              </a:rPr>
              <a:t>D. Pour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sociologie</a:t>
            </a:r>
            <a:r>
              <a:rPr lang="en-US" altLang="fr-FR" sz="2000" b="1" u="sng" dirty="0">
                <a:solidFill>
                  <a:srgbClr val="00214E"/>
                </a:solidFill>
              </a:rPr>
              <a:t> et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anthropologie</a:t>
            </a:r>
            <a:r>
              <a:rPr lang="en-US" altLang="fr-FR" sz="2000" b="1" u="sng" dirty="0">
                <a:solidFill>
                  <a:srgbClr val="00214E"/>
                </a:solidFill>
              </a:rPr>
              <a:t> et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information et en communication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2 : 13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1112 </a:t>
            </a:r>
            <a:r>
              <a:rPr lang="en-US" altLang="fr-FR" sz="1600" dirty="0" err="1">
                <a:solidFill>
                  <a:srgbClr val="00214E"/>
                </a:solidFill>
              </a:rPr>
              <a:t>Mathématiques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(45+30)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1113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 (45+15)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3 : 17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1332 Finance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1222 </a:t>
            </a:r>
            <a:r>
              <a:rPr lang="en-US" altLang="fr-FR" sz="1600" dirty="0" err="1">
                <a:solidFill>
                  <a:srgbClr val="00214E"/>
                </a:solidFill>
              </a:rPr>
              <a:t>Microéconomie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</a:t>
            </a:r>
          </a:p>
          <a:p>
            <a:pPr lvl="1">
              <a:lnSpc>
                <a:spcPct val="110000"/>
              </a:lnSpc>
              <a:defRPr/>
            </a:pPr>
            <a:endParaRPr lang="en-US" altLang="fr-FR" sz="600" dirty="0"/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complémentaires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ajoutés</a:t>
            </a:r>
            <a:r>
              <a:rPr lang="en-US" altLang="fr-FR" sz="1600" u="sng" dirty="0">
                <a:solidFill>
                  <a:srgbClr val="00214E"/>
                </a:solidFill>
              </a:rPr>
              <a:t> en Master en sciences de gestion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1219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II et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des </a:t>
            </a:r>
            <a:r>
              <a:rPr lang="en-US" altLang="fr-FR" sz="1600" dirty="0" err="1">
                <a:solidFill>
                  <a:srgbClr val="00214E"/>
                </a:solidFill>
              </a:rPr>
              <a:t>états</a:t>
            </a:r>
            <a:r>
              <a:rPr lang="en-US" altLang="fr-FR" sz="1600" dirty="0">
                <a:solidFill>
                  <a:srgbClr val="00214E"/>
                </a:solidFill>
              </a:rPr>
              <a:t> financiers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1337 Math. </a:t>
            </a:r>
            <a:r>
              <a:rPr lang="en-US" altLang="fr-FR" sz="1600" dirty="0" err="1">
                <a:solidFill>
                  <a:srgbClr val="00214E"/>
                </a:solidFill>
              </a:rPr>
              <a:t>avancées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fondements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d’économétrie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=&gt; </a:t>
            </a:r>
            <a:r>
              <a:rPr lang="en-US" altLang="fr-FR" sz="1600" u="sng" dirty="0">
                <a:solidFill>
                  <a:srgbClr val="00214E"/>
                </a:solidFill>
                <a:hlinkClick r:id="rId2"/>
              </a:rPr>
              <a:t>https://uclouvain.be/prog-2020-min-lgesb100i-formations_accessibles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43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9" y="1573823"/>
            <a:ext cx="7614139" cy="615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fr-FR" sz="2000" b="1" u="sng" dirty="0">
                <a:solidFill>
                  <a:srgbClr val="00214E"/>
                </a:solidFill>
              </a:rPr>
              <a:t>E. Pour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sciences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informatiques</a:t>
            </a:r>
            <a:r>
              <a:rPr lang="en-US" altLang="fr-FR" sz="2000" b="1" u="sng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2 : 14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1113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 (45+15)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LESPO 1321 Economic, Political and Social Ethics (30)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 marL="0" lvl="1"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LCOPS 1125 </a:t>
            </a:r>
            <a:r>
              <a:rPr lang="en-US" altLang="fr-FR" sz="1600" dirty="0" err="1">
                <a:solidFill>
                  <a:srgbClr val="00214E"/>
                </a:solidFill>
              </a:rPr>
              <a:t>Psychologie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psychologie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sociale</a:t>
            </a:r>
            <a:r>
              <a:rPr lang="en-US" altLang="fr-FR" sz="1600" dirty="0">
                <a:solidFill>
                  <a:srgbClr val="00214E"/>
                </a:solidFill>
              </a:rPr>
              <a:t> (30)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3 : 16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1332 Finance (30+15) (</a:t>
            </a:r>
            <a:r>
              <a:rPr lang="en-US" altLang="fr-FR" sz="1600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dirty="0">
                <a:solidFill>
                  <a:srgbClr val="00214E"/>
                </a:solidFill>
              </a:rPr>
              <a:t> :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fr-FR" sz="600" dirty="0"/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complémentaires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ajoutés</a:t>
            </a:r>
            <a:r>
              <a:rPr lang="en-US" altLang="fr-FR" sz="1600" u="sng" dirty="0">
                <a:solidFill>
                  <a:srgbClr val="00214E"/>
                </a:solidFill>
              </a:rPr>
              <a:t> en Master en sciences de gestion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1219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II et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des </a:t>
            </a:r>
            <a:r>
              <a:rPr lang="en-US" altLang="fr-FR" sz="1600" dirty="0" err="1">
                <a:solidFill>
                  <a:srgbClr val="00214E"/>
                </a:solidFill>
              </a:rPr>
              <a:t>états</a:t>
            </a:r>
            <a:r>
              <a:rPr lang="en-US" altLang="fr-FR" sz="1600" dirty="0">
                <a:solidFill>
                  <a:srgbClr val="00214E"/>
                </a:solidFill>
              </a:rPr>
              <a:t> financiers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1221 Droit </a:t>
            </a:r>
            <a:r>
              <a:rPr lang="en-US" altLang="fr-FR" sz="1600" dirty="0" err="1">
                <a:solidFill>
                  <a:srgbClr val="00214E"/>
                </a:solidFill>
              </a:rPr>
              <a:t>économique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fiscalité</a:t>
            </a:r>
            <a:r>
              <a:rPr lang="en-US" altLang="fr-FR" sz="1600" dirty="0">
                <a:solidFill>
                  <a:srgbClr val="00214E"/>
                </a:solidFill>
              </a:rPr>
              <a:t> (60)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=&gt; </a:t>
            </a:r>
            <a:r>
              <a:rPr lang="en-US" altLang="fr-FR" sz="1600" u="sng" dirty="0">
                <a:solidFill>
                  <a:srgbClr val="00214E"/>
                </a:solidFill>
                <a:hlinkClick r:id="rId2"/>
              </a:rPr>
              <a:t>https://uclouvain.be/prog-2020-min-lgesb100i-formations_accessibles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altLang="fr-FR" sz="16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43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8" y="1573823"/>
            <a:ext cx="7666893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fr-FR" sz="2800" u="sng" dirty="0" err="1">
                <a:solidFill>
                  <a:srgbClr val="00214E"/>
                </a:solidFill>
              </a:rPr>
              <a:t>Organisation</a:t>
            </a:r>
            <a:r>
              <a:rPr lang="en-US" altLang="fr-FR" sz="2800" u="sng" dirty="0">
                <a:solidFill>
                  <a:srgbClr val="00214E"/>
                </a:solidFill>
              </a:rPr>
              <a:t> </a:t>
            </a:r>
            <a:r>
              <a:rPr lang="en-US" altLang="fr-FR" sz="2800" u="sng" dirty="0" err="1">
                <a:solidFill>
                  <a:srgbClr val="00214E"/>
                </a:solidFill>
              </a:rPr>
              <a:t>pratique</a:t>
            </a:r>
            <a:endParaRPr lang="en-US" altLang="fr-FR" sz="2800" u="sng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srgbClr val="00214E"/>
                </a:solidFill>
              </a:rPr>
              <a:t>1° </a:t>
            </a:r>
            <a:r>
              <a:rPr lang="en-US" altLang="fr-FR" sz="2000" dirty="0" err="1">
                <a:solidFill>
                  <a:srgbClr val="00214E"/>
                </a:solidFill>
              </a:rPr>
              <a:t>Gérer</a:t>
            </a:r>
            <a:r>
              <a:rPr lang="en-US" altLang="fr-FR" sz="2000" dirty="0">
                <a:solidFill>
                  <a:srgbClr val="00214E"/>
                </a:solidFill>
              </a:rPr>
              <a:t> </a:t>
            </a:r>
            <a:r>
              <a:rPr lang="en-US" altLang="fr-FR" sz="2000" dirty="0" err="1">
                <a:solidFill>
                  <a:srgbClr val="00214E"/>
                </a:solidFill>
              </a:rPr>
              <a:t>ses</a:t>
            </a:r>
            <a:r>
              <a:rPr lang="en-US" altLang="fr-FR" sz="2000" dirty="0">
                <a:solidFill>
                  <a:srgbClr val="00214E"/>
                </a:solidFill>
              </a:rPr>
              <a:t> </a:t>
            </a:r>
            <a:r>
              <a:rPr lang="en-US" altLang="fr-FR" sz="2000" dirty="0" err="1">
                <a:solidFill>
                  <a:srgbClr val="00214E"/>
                </a:solidFill>
              </a:rPr>
              <a:t>horaires</a:t>
            </a:r>
            <a:r>
              <a:rPr lang="en-US" altLang="fr-FR" sz="2000" dirty="0">
                <a:solidFill>
                  <a:srgbClr val="00214E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- </a:t>
            </a:r>
            <a:r>
              <a:rPr lang="en-US" altLang="fr-FR" sz="1700" dirty="0" err="1">
                <a:solidFill>
                  <a:srgbClr val="00214E"/>
                </a:solidFill>
              </a:rPr>
              <a:t>choisir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ses</a:t>
            </a:r>
            <a:r>
              <a:rPr lang="en-US" altLang="fr-FR" sz="1700" dirty="0">
                <a:solidFill>
                  <a:srgbClr val="00214E"/>
                </a:solidFill>
              </a:rPr>
              <a:t> cours en </a:t>
            </a:r>
            <a:r>
              <a:rPr lang="en-US" altLang="fr-FR" sz="1700" dirty="0" err="1">
                <a:solidFill>
                  <a:srgbClr val="00214E"/>
                </a:solidFill>
              </a:rPr>
              <a:t>fonction</a:t>
            </a:r>
            <a:r>
              <a:rPr lang="en-US" altLang="fr-FR" sz="1700" dirty="0">
                <a:solidFill>
                  <a:srgbClr val="00214E"/>
                </a:solidFill>
              </a:rPr>
              <a:t> de </a:t>
            </a:r>
            <a:r>
              <a:rPr lang="en-US" altLang="fr-FR" sz="1700" dirty="0" err="1">
                <a:solidFill>
                  <a:srgbClr val="00214E"/>
                </a:solidFill>
              </a:rPr>
              <a:t>ses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possibilités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horaires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- </a:t>
            </a:r>
            <a:r>
              <a:rPr lang="en-US" altLang="fr-FR" sz="1700" dirty="0" err="1">
                <a:solidFill>
                  <a:srgbClr val="00214E"/>
                </a:solidFill>
              </a:rPr>
              <a:t>anticiper</a:t>
            </a:r>
            <a:r>
              <a:rPr lang="en-US" altLang="fr-FR" sz="1700" dirty="0">
                <a:solidFill>
                  <a:srgbClr val="00214E"/>
                </a:solidFill>
              </a:rPr>
              <a:t> et </a:t>
            </a:r>
            <a:r>
              <a:rPr lang="en-US" altLang="fr-FR" sz="1700" dirty="0" err="1">
                <a:solidFill>
                  <a:srgbClr val="00214E"/>
                </a:solidFill>
              </a:rPr>
              <a:t>planifier</a:t>
            </a:r>
            <a:r>
              <a:rPr lang="en-US" altLang="fr-FR" sz="1700" dirty="0">
                <a:solidFill>
                  <a:srgbClr val="00214E"/>
                </a:solidFill>
              </a:rPr>
              <a:t> son </a:t>
            </a:r>
            <a:r>
              <a:rPr lang="en-US" altLang="fr-FR" sz="1700" dirty="0" err="1">
                <a:solidFill>
                  <a:srgbClr val="00214E"/>
                </a:solidFill>
              </a:rPr>
              <a:t>programme</a:t>
            </a:r>
            <a:r>
              <a:rPr lang="en-US" altLang="fr-FR" sz="1700" dirty="0">
                <a:solidFill>
                  <a:srgbClr val="00214E"/>
                </a:solidFill>
              </a:rPr>
              <a:t> sur </a:t>
            </a:r>
            <a:r>
              <a:rPr lang="en-US" altLang="fr-FR" sz="1700" dirty="0" err="1">
                <a:solidFill>
                  <a:srgbClr val="00214E"/>
                </a:solidFill>
              </a:rPr>
              <a:t>deux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ans</a:t>
            </a:r>
            <a:r>
              <a:rPr lang="en-US" altLang="fr-FR" sz="1700" dirty="0">
                <a:solidFill>
                  <a:srgbClr val="00214E"/>
                </a:solidFill>
              </a:rPr>
              <a:t> : bac 2 et bac 3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- </a:t>
            </a:r>
            <a:r>
              <a:rPr lang="en-US" altLang="fr-FR" sz="1700" dirty="0" err="1">
                <a:solidFill>
                  <a:srgbClr val="00214E"/>
                </a:solidFill>
              </a:rPr>
              <a:t>examens</a:t>
            </a:r>
            <a:r>
              <a:rPr lang="en-US" altLang="fr-FR" sz="1700" dirty="0">
                <a:solidFill>
                  <a:srgbClr val="00214E"/>
                </a:solidFill>
              </a:rPr>
              <a:t> au </a:t>
            </a:r>
            <a:r>
              <a:rPr lang="en-US" altLang="fr-FR" sz="1700" dirty="0" err="1">
                <a:solidFill>
                  <a:srgbClr val="00214E"/>
                </a:solidFill>
              </a:rPr>
              <a:t>programme</a:t>
            </a:r>
            <a:r>
              <a:rPr lang="en-US" altLang="fr-FR" sz="1700" dirty="0">
                <a:solidFill>
                  <a:srgbClr val="00214E"/>
                </a:solidFill>
              </a:rPr>
              <a:t> de la </a:t>
            </a:r>
            <a:r>
              <a:rPr lang="en-US" altLang="fr-FR" sz="1700" dirty="0" err="1">
                <a:solidFill>
                  <a:srgbClr val="00214E"/>
                </a:solidFill>
              </a:rPr>
              <a:t>mineure</a:t>
            </a:r>
            <a:r>
              <a:rPr lang="en-US" altLang="fr-FR" sz="1700" dirty="0">
                <a:solidFill>
                  <a:srgbClr val="00214E"/>
                </a:solidFill>
              </a:rPr>
              <a:t>: </a:t>
            </a:r>
            <a:r>
              <a:rPr lang="en-US" altLang="fr-FR" sz="1700" dirty="0" err="1">
                <a:solidFill>
                  <a:srgbClr val="00214E"/>
                </a:solidFill>
              </a:rPr>
              <a:t>deux</a:t>
            </a:r>
            <a:r>
              <a:rPr lang="en-US" altLang="fr-FR" sz="1700" dirty="0">
                <a:solidFill>
                  <a:srgbClr val="00214E"/>
                </a:solidFill>
              </a:rPr>
              <a:t> dates en première session</a:t>
            </a:r>
          </a:p>
          <a:p>
            <a:pPr>
              <a:lnSpc>
                <a:spcPct val="90000"/>
              </a:lnSpc>
            </a:pPr>
            <a:endParaRPr lang="en-US" altLang="fr-FR" sz="1700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srgbClr val="00214E"/>
                </a:solidFill>
              </a:rPr>
              <a:t>2° Inscription: 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en bac 2, via le bureau </a:t>
            </a:r>
            <a:r>
              <a:rPr lang="en-US" altLang="fr-FR" sz="1700" dirty="0" err="1">
                <a:solidFill>
                  <a:srgbClr val="00214E"/>
                </a:solidFill>
              </a:rPr>
              <a:t>virtuel</a:t>
            </a:r>
            <a:r>
              <a:rPr lang="en-US" altLang="fr-FR" sz="1700" dirty="0">
                <a:solidFill>
                  <a:srgbClr val="00214E"/>
                </a:solidFill>
              </a:rPr>
              <a:t> de </a:t>
            </a:r>
            <a:r>
              <a:rPr lang="en-US" altLang="fr-FR" sz="1700" dirty="0" err="1">
                <a:solidFill>
                  <a:srgbClr val="00214E"/>
                </a:solidFill>
              </a:rPr>
              <a:t>l’étudiant</a:t>
            </a:r>
            <a:endParaRPr lang="en-US" altLang="fr-FR" sz="1700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srgbClr val="00214E"/>
                </a:solidFill>
              </a:rPr>
              <a:t>3° </a:t>
            </a:r>
            <a:r>
              <a:rPr lang="en-US" altLang="fr-FR" sz="2000" dirty="0" err="1">
                <a:solidFill>
                  <a:srgbClr val="00214E"/>
                </a:solidFill>
              </a:rPr>
              <a:t>Informations</a:t>
            </a:r>
            <a:r>
              <a:rPr lang="en-US" altLang="fr-FR" sz="2000" dirty="0">
                <a:solidFill>
                  <a:srgbClr val="00214E"/>
                </a:solidFill>
              </a:rPr>
              <a:t> et </a:t>
            </a:r>
            <a:r>
              <a:rPr lang="en-US" altLang="fr-FR" sz="2000" dirty="0" err="1">
                <a:solidFill>
                  <a:srgbClr val="00214E"/>
                </a:solidFill>
              </a:rPr>
              <a:t>aménagements</a:t>
            </a:r>
            <a:r>
              <a:rPr lang="en-US" altLang="fr-FR" sz="2000" dirty="0">
                <a:solidFill>
                  <a:srgbClr val="00214E"/>
                </a:solidFill>
              </a:rPr>
              <a:t> de </a:t>
            </a:r>
            <a:r>
              <a:rPr lang="en-US" altLang="fr-FR" sz="2000" dirty="0" err="1">
                <a:solidFill>
                  <a:srgbClr val="00214E"/>
                </a:solidFill>
              </a:rPr>
              <a:t>programmes</a:t>
            </a:r>
            <a:r>
              <a:rPr lang="en-US" altLang="fr-FR" sz="2000" dirty="0">
                <a:solidFill>
                  <a:srgbClr val="00214E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</a:t>
            </a:r>
            <a:r>
              <a:rPr lang="en-US" altLang="fr-FR" sz="1700" dirty="0" err="1">
                <a:solidFill>
                  <a:srgbClr val="00214E"/>
                </a:solidFill>
              </a:rPr>
              <a:t>Responsable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académique</a:t>
            </a:r>
            <a:r>
              <a:rPr lang="en-US" altLang="fr-FR" sz="1700" dirty="0">
                <a:solidFill>
                  <a:srgbClr val="00214E"/>
                </a:solidFill>
              </a:rPr>
              <a:t> : Marco Saerens </a:t>
            </a:r>
            <a:r>
              <a:rPr lang="en-US" altLang="fr-FR" sz="1700" dirty="0">
                <a:solidFill>
                  <a:srgbClr val="00214E"/>
                </a:solidFill>
                <a:hlinkClick r:id="rId2"/>
              </a:rPr>
              <a:t>marco.saerens@uclouvain.be</a:t>
            </a:r>
            <a:r>
              <a:rPr lang="en-US" altLang="fr-FR" sz="1700" dirty="0">
                <a:solidFill>
                  <a:srgbClr val="00214E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</a:t>
            </a:r>
            <a:r>
              <a:rPr lang="en-US" altLang="fr-FR" sz="1700" dirty="0" err="1">
                <a:solidFill>
                  <a:srgbClr val="00214E"/>
                </a:solidFill>
              </a:rPr>
              <a:t>Responsable</a:t>
            </a:r>
            <a:r>
              <a:rPr lang="en-US" altLang="fr-FR" sz="1700" dirty="0">
                <a:solidFill>
                  <a:srgbClr val="00214E"/>
                </a:solidFill>
              </a:rPr>
              <a:t> administrative : Marie Lefèvre </a:t>
            </a:r>
            <a:r>
              <a:rPr lang="en-US" altLang="fr-FR" sz="1700" dirty="0">
                <a:solidFill>
                  <a:srgbClr val="00214E"/>
                </a:solidFill>
                <a:hlinkClick r:id="rId3"/>
              </a:rPr>
              <a:t>marie.lefevre@uclouvain.be</a:t>
            </a:r>
            <a:endParaRPr lang="en-US" altLang="fr-FR" sz="1700" dirty="0">
              <a:solidFill>
                <a:srgbClr val="00214E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1700" dirty="0">
                <a:solidFill>
                  <a:srgbClr val="00214E"/>
                </a:solidFill>
              </a:rPr>
              <a:t>	Double-</a:t>
            </a:r>
            <a:r>
              <a:rPr lang="en-US" altLang="fr-FR" sz="1700" dirty="0" err="1">
                <a:solidFill>
                  <a:srgbClr val="00214E"/>
                </a:solidFill>
              </a:rPr>
              <a:t>diplôme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  <a:r>
              <a:rPr lang="en-US" altLang="fr-FR" sz="1700" dirty="0" err="1">
                <a:solidFill>
                  <a:srgbClr val="00214E"/>
                </a:solidFill>
              </a:rPr>
              <a:t>droit-gestion</a:t>
            </a:r>
            <a:r>
              <a:rPr lang="en-US" altLang="fr-FR" sz="1700" dirty="0">
                <a:solidFill>
                  <a:srgbClr val="00214E"/>
                </a:solidFill>
              </a:rPr>
              <a:t> : Alice Noël </a:t>
            </a:r>
            <a:r>
              <a:rPr lang="en-US" altLang="fr-FR" sz="1700" dirty="0">
                <a:solidFill>
                  <a:srgbClr val="00214E"/>
                </a:solidFill>
                <a:hlinkClick r:id="rId4"/>
              </a:rPr>
              <a:t>alice.noel@uclouvain.be</a:t>
            </a:r>
            <a:r>
              <a:rPr lang="en-US" altLang="fr-FR" sz="1700" dirty="0">
                <a:solidFill>
                  <a:srgbClr val="00214E"/>
                </a:solidFill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endParaRPr lang="en-US" altLang="fr-FR" sz="1700" dirty="0"/>
          </a:p>
          <a:p>
            <a:pPr>
              <a:lnSpc>
                <a:spcPct val="110000"/>
              </a:lnSpc>
              <a:defRPr/>
            </a:pPr>
            <a:endParaRPr lang="en-US" altLang="fr-FR" sz="17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921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0881" y="1670057"/>
            <a:ext cx="6884377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fr-FR" sz="2400" b="1" u="sng" dirty="0">
                <a:solidFill>
                  <a:srgbClr val="00214E"/>
                </a:solidFill>
              </a:rPr>
              <a:t>Les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mineures</a:t>
            </a:r>
            <a:r>
              <a:rPr lang="en-US" altLang="fr-FR" sz="2400" b="1" u="sng" dirty="0">
                <a:solidFill>
                  <a:srgbClr val="00214E"/>
                </a:solidFill>
              </a:rPr>
              <a:t> en gestion</a:t>
            </a: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fr-FR" dirty="0" err="1">
                <a:solidFill>
                  <a:srgbClr val="00214E"/>
                </a:solidFill>
              </a:rPr>
              <a:t>Accessibles</a:t>
            </a:r>
            <a:r>
              <a:rPr lang="en-US" altLang="fr-FR" dirty="0">
                <a:solidFill>
                  <a:srgbClr val="00214E"/>
                </a:solidFill>
              </a:rPr>
              <a:t> aux étudiants </a:t>
            </a:r>
            <a:r>
              <a:rPr lang="en-US" altLang="fr-FR" b="1" dirty="0">
                <a:solidFill>
                  <a:srgbClr val="00214E"/>
                </a:solidFill>
              </a:rPr>
              <a:t>hors gestion</a:t>
            </a:r>
            <a:r>
              <a:rPr lang="en-US" altLang="fr-FR" dirty="0">
                <a:solidFill>
                  <a:srgbClr val="00214E"/>
                </a:solidFill>
              </a:rPr>
              <a:t> (hors ECGE </a:t>
            </a:r>
            <a:r>
              <a:rPr lang="en-US" altLang="fr-FR" dirty="0" err="1">
                <a:solidFill>
                  <a:srgbClr val="00214E"/>
                </a:solidFill>
              </a:rPr>
              <a:t>ou</a:t>
            </a:r>
            <a:r>
              <a:rPr lang="en-US" altLang="fr-FR" dirty="0">
                <a:solidFill>
                  <a:srgbClr val="00214E"/>
                </a:solidFill>
              </a:rPr>
              <a:t> INGE)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fr-FR" b="1" dirty="0">
                <a:solidFill>
                  <a:srgbClr val="00214E"/>
                </a:solidFill>
              </a:rPr>
              <a:t>30 </a:t>
            </a:r>
            <a:r>
              <a:rPr lang="en-US" altLang="fr-FR" b="1" dirty="0" err="1">
                <a:solidFill>
                  <a:srgbClr val="00214E"/>
                </a:solidFill>
              </a:rPr>
              <a:t>crédits</a:t>
            </a:r>
            <a:r>
              <a:rPr lang="en-US" altLang="fr-FR" b="1" dirty="0">
                <a:solidFill>
                  <a:srgbClr val="00214E"/>
                </a:solidFill>
              </a:rPr>
              <a:t> minimum</a:t>
            </a:r>
            <a:r>
              <a:rPr lang="en-US" altLang="fr-FR" dirty="0">
                <a:solidFill>
                  <a:srgbClr val="00214E"/>
                </a:solidFill>
              </a:rPr>
              <a:t>, à </a:t>
            </a:r>
            <a:r>
              <a:rPr lang="en-US" altLang="fr-FR" dirty="0" err="1">
                <a:solidFill>
                  <a:srgbClr val="00214E"/>
                </a:solidFill>
              </a:rPr>
              <a:t>répartir</a:t>
            </a:r>
            <a:r>
              <a:rPr lang="en-US" altLang="fr-FR" dirty="0">
                <a:solidFill>
                  <a:srgbClr val="00214E"/>
                </a:solidFill>
              </a:rPr>
              <a:t> en bac 2 et bac 3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fr-FR" b="1" dirty="0">
                <a:solidFill>
                  <a:srgbClr val="00214E"/>
                </a:solidFill>
              </a:rPr>
              <a:t>2 types de </a:t>
            </a:r>
            <a:r>
              <a:rPr lang="en-US" altLang="fr-FR" b="1" dirty="0" err="1">
                <a:solidFill>
                  <a:srgbClr val="00214E"/>
                </a:solidFill>
              </a:rPr>
              <a:t>mineures</a:t>
            </a:r>
            <a:r>
              <a:rPr lang="en-US" altLang="fr-FR" b="1" dirty="0">
                <a:solidFill>
                  <a:srgbClr val="00214E"/>
                </a:solidFill>
              </a:rPr>
              <a:t> </a:t>
            </a:r>
            <a:r>
              <a:rPr lang="en-US" altLang="fr-FR" dirty="0">
                <a:solidFill>
                  <a:srgbClr val="00214E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 	- </a:t>
            </a:r>
            <a:r>
              <a:rPr lang="en-US" altLang="fr-FR" i="1" dirty="0" err="1">
                <a:solidFill>
                  <a:srgbClr val="00214E"/>
                </a:solidFill>
              </a:rPr>
              <a:t>Mineure</a:t>
            </a:r>
            <a:r>
              <a:rPr lang="en-US" altLang="fr-FR" i="1" dirty="0">
                <a:solidFill>
                  <a:srgbClr val="00214E"/>
                </a:solidFill>
              </a:rPr>
              <a:t> </a:t>
            </a:r>
            <a:r>
              <a:rPr lang="en-US" altLang="fr-FR" i="1" dirty="0" err="1">
                <a:solidFill>
                  <a:srgbClr val="00214E"/>
                </a:solidFill>
              </a:rPr>
              <a:t>d’initiation</a:t>
            </a:r>
            <a:r>
              <a:rPr lang="en-US" altLang="fr-FR" i="1" dirty="0">
                <a:solidFill>
                  <a:srgbClr val="00214E"/>
                </a:solidFill>
              </a:rPr>
              <a:t> à la gestion</a:t>
            </a:r>
          </a:p>
          <a:p>
            <a:pPr lvl="1"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i="1" dirty="0" err="1">
                <a:solidFill>
                  <a:srgbClr val="00214E"/>
                </a:solidFill>
              </a:rPr>
              <a:t>Mineure</a:t>
            </a:r>
            <a:r>
              <a:rPr lang="en-US" altLang="fr-FR" i="1" dirty="0">
                <a:solidFill>
                  <a:srgbClr val="00214E"/>
                </a:solidFill>
              </a:rPr>
              <a:t> </a:t>
            </a:r>
            <a:r>
              <a:rPr lang="en-US" altLang="fr-FR" i="1" dirty="0" err="1">
                <a:solidFill>
                  <a:srgbClr val="00214E"/>
                </a:solidFill>
              </a:rPr>
              <a:t>préparatoire</a:t>
            </a:r>
            <a:r>
              <a:rPr lang="en-US" altLang="fr-FR" i="1" dirty="0">
                <a:solidFill>
                  <a:srgbClr val="00214E"/>
                </a:solidFill>
              </a:rPr>
              <a:t> au master en sciences de gestion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US" altLang="fr-FR" dirty="0">
              <a:solidFill>
                <a:srgbClr val="00214E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21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9" y="1360178"/>
            <a:ext cx="6884377" cy="693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  <a:buFontTx/>
              <a:buAutoNum type="arabicPeriod"/>
            </a:pPr>
            <a:r>
              <a:rPr lang="en-US" altLang="fr-FR" b="1" u="sng" dirty="0" err="1">
                <a:solidFill>
                  <a:srgbClr val="00214E"/>
                </a:solidFill>
              </a:rPr>
              <a:t>Mineure</a:t>
            </a:r>
            <a:r>
              <a:rPr lang="en-US" altLang="fr-FR" b="1" u="sng" dirty="0">
                <a:solidFill>
                  <a:srgbClr val="00214E"/>
                </a:solidFill>
              </a:rPr>
              <a:t> </a:t>
            </a:r>
            <a:r>
              <a:rPr lang="en-US" altLang="fr-FR" b="1" u="sng" dirty="0" err="1">
                <a:solidFill>
                  <a:srgbClr val="00214E"/>
                </a:solidFill>
              </a:rPr>
              <a:t>d’initiation</a:t>
            </a:r>
            <a:r>
              <a:rPr lang="en-US" altLang="fr-FR" b="1" u="sng" dirty="0">
                <a:solidFill>
                  <a:srgbClr val="00214E"/>
                </a:solidFill>
              </a:rPr>
              <a:t> à la gestion </a:t>
            </a:r>
            <a:r>
              <a:rPr lang="en-US" altLang="fr-FR" u="sng" dirty="0">
                <a:solidFill>
                  <a:srgbClr val="00214E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	- Pour tout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	- Initiation aux </a:t>
            </a:r>
            <a:r>
              <a:rPr lang="en-US" altLang="fr-FR" dirty="0" err="1">
                <a:solidFill>
                  <a:srgbClr val="00214E"/>
                </a:solidFill>
              </a:rPr>
              <a:t>principales</a:t>
            </a:r>
            <a:r>
              <a:rPr lang="en-US" altLang="fr-FR" dirty="0">
                <a:solidFill>
                  <a:srgbClr val="00214E"/>
                </a:solidFill>
              </a:rPr>
              <a:t> disciplines de la gestion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	- Ne </a:t>
            </a:r>
            <a:r>
              <a:rPr lang="en-US" altLang="fr-FR" dirty="0" err="1">
                <a:solidFill>
                  <a:srgbClr val="00214E"/>
                </a:solidFill>
              </a:rPr>
              <a:t>donne</a:t>
            </a:r>
            <a:r>
              <a:rPr lang="en-US" altLang="fr-FR" dirty="0">
                <a:solidFill>
                  <a:srgbClr val="00214E"/>
                </a:solidFill>
              </a:rPr>
              <a:t> pas </a:t>
            </a:r>
            <a:r>
              <a:rPr lang="en-US" altLang="fr-FR" dirty="0" err="1">
                <a:solidFill>
                  <a:srgbClr val="00214E"/>
                </a:solidFill>
              </a:rPr>
              <a:t>accès</a:t>
            </a:r>
            <a:r>
              <a:rPr lang="en-US" altLang="fr-FR" dirty="0">
                <a:solidFill>
                  <a:srgbClr val="00214E"/>
                </a:solidFill>
              </a:rPr>
              <a:t> au master en sciences de gestion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=&gt; </a:t>
            </a:r>
            <a:r>
              <a:rPr lang="en-US" altLang="fr-FR" dirty="0">
                <a:solidFill>
                  <a:srgbClr val="00214E"/>
                </a:solidFill>
                <a:hlinkClick r:id="rId2"/>
              </a:rPr>
              <a:t>https://uclouvain.be/prog-2020-min-lgesa100i-ppm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2.</a:t>
            </a:r>
            <a:r>
              <a:rPr lang="en-US" altLang="fr-FR" u="sng" dirty="0">
                <a:solidFill>
                  <a:srgbClr val="00214E"/>
                </a:solidFill>
              </a:rPr>
              <a:t> </a:t>
            </a:r>
            <a:r>
              <a:rPr lang="en-US" altLang="fr-FR" b="1" u="sng" dirty="0">
                <a:solidFill>
                  <a:srgbClr val="00214E"/>
                </a:solidFill>
              </a:rPr>
              <a:t>Mineure </a:t>
            </a:r>
            <a:r>
              <a:rPr lang="en-US" altLang="fr-FR" b="1" u="sng" dirty="0" err="1">
                <a:solidFill>
                  <a:srgbClr val="00214E"/>
                </a:solidFill>
              </a:rPr>
              <a:t>préparatoire</a:t>
            </a:r>
            <a:r>
              <a:rPr lang="en-US" altLang="fr-FR" b="1" u="sng" dirty="0">
                <a:solidFill>
                  <a:srgbClr val="00214E"/>
                </a:solidFill>
              </a:rPr>
              <a:t> au master en sciences de gestion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	- Donne </a:t>
            </a:r>
            <a:r>
              <a:rPr lang="en-US" altLang="fr-FR" dirty="0" err="1">
                <a:solidFill>
                  <a:srgbClr val="00214E"/>
                </a:solidFill>
              </a:rPr>
              <a:t>accès</a:t>
            </a:r>
            <a:r>
              <a:rPr lang="en-US" altLang="fr-FR" dirty="0">
                <a:solidFill>
                  <a:srgbClr val="00214E"/>
                </a:solidFill>
              </a:rPr>
              <a:t> au master en sciences de gestion, </a:t>
            </a:r>
            <a:r>
              <a:rPr lang="en-US" altLang="fr-FR" dirty="0" err="1">
                <a:solidFill>
                  <a:srgbClr val="00214E"/>
                </a:solidFill>
              </a:rPr>
              <a:t>moyennant</a:t>
            </a:r>
            <a:r>
              <a:rPr lang="en-US" altLang="fr-FR" dirty="0">
                <a:solidFill>
                  <a:srgbClr val="00214E"/>
                </a:solidFill>
              </a:rPr>
              <a:t> 		</a:t>
            </a:r>
            <a:r>
              <a:rPr lang="en-US" altLang="fr-FR" dirty="0" err="1">
                <a:solidFill>
                  <a:srgbClr val="00214E"/>
                </a:solidFill>
              </a:rPr>
              <a:t>ajout</a:t>
            </a:r>
            <a:r>
              <a:rPr lang="en-US" altLang="fr-FR" dirty="0">
                <a:solidFill>
                  <a:srgbClr val="00214E"/>
                </a:solidFill>
              </a:rPr>
              <a:t> de </a:t>
            </a:r>
            <a:r>
              <a:rPr lang="en-US" altLang="fr-FR" dirty="0" err="1">
                <a:solidFill>
                  <a:srgbClr val="00214E"/>
                </a:solidFill>
              </a:rPr>
              <a:t>prérequis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  <a:r>
              <a:rPr lang="en-US" altLang="fr-FR" dirty="0" err="1">
                <a:solidFill>
                  <a:srgbClr val="00214E"/>
                </a:solidFill>
              </a:rPr>
              <a:t>complémentaires</a:t>
            </a:r>
            <a:r>
              <a:rPr lang="en-US" altLang="fr-FR" dirty="0">
                <a:solidFill>
                  <a:srgbClr val="00214E"/>
                </a:solidFill>
              </a:rPr>
              <a:t> au </a:t>
            </a:r>
            <a:r>
              <a:rPr lang="en-US" altLang="fr-FR" dirty="0" err="1">
                <a:solidFill>
                  <a:srgbClr val="00214E"/>
                </a:solidFill>
              </a:rPr>
              <a:t>programme</a:t>
            </a:r>
            <a:r>
              <a:rPr lang="en-US" altLang="fr-FR" dirty="0">
                <a:solidFill>
                  <a:srgbClr val="00214E"/>
                </a:solidFill>
              </a:rPr>
              <a:t> de master 		(max. 15 </a:t>
            </a:r>
            <a:r>
              <a:rPr lang="en-US" altLang="fr-FR" dirty="0" err="1">
                <a:solidFill>
                  <a:srgbClr val="00214E"/>
                </a:solidFill>
              </a:rPr>
              <a:t>crédits</a:t>
            </a:r>
            <a:r>
              <a:rPr lang="en-US" altLang="fr-FR" dirty="0">
                <a:solidFill>
                  <a:srgbClr val="00214E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		- </a:t>
            </a:r>
            <a:r>
              <a:rPr lang="en-US" altLang="fr-FR" dirty="0" err="1">
                <a:solidFill>
                  <a:srgbClr val="00214E"/>
                </a:solidFill>
              </a:rPr>
              <a:t>Proposée</a:t>
            </a:r>
            <a:r>
              <a:rPr lang="en-US" altLang="fr-FR" dirty="0">
                <a:solidFill>
                  <a:srgbClr val="00214E"/>
                </a:solidFill>
              </a:rPr>
              <a:t> dans les </a:t>
            </a:r>
            <a:r>
              <a:rPr lang="en-US" altLang="fr-FR" dirty="0" err="1">
                <a:solidFill>
                  <a:srgbClr val="00214E"/>
                </a:solidFill>
              </a:rPr>
              <a:t>programmes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  <a:r>
              <a:rPr lang="en-US" altLang="fr-FR" dirty="0" err="1">
                <a:solidFill>
                  <a:srgbClr val="00214E"/>
                </a:solidFill>
              </a:rPr>
              <a:t>suivants</a:t>
            </a:r>
            <a:r>
              <a:rPr lang="en-US" altLang="fr-FR" dirty="0">
                <a:solidFill>
                  <a:srgbClr val="00214E"/>
                </a:solidFill>
              </a:rPr>
              <a:t> : </a:t>
            </a:r>
          </a:p>
          <a:p>
            <a:pPr marL="1800000"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droit</a:t>
            </a:r>
          </a:p>
          <a:p>
            <a:pPr marL="1800000"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</a:t>
            </a:r>
            <a:r>
              <a:rPr lang="en-US" altLang="fr-FR" dirty="0" err="1">
                <a:solidFill>
                  <a:srgbClr val="00214E"/>
                </a:solidFill>
              </a:rPr>
              <a:t>humaines</a:t>
            </a:r>
            <a:r>
              <a:rPr lang="en-US" altLang="fr-FR" dirty="0">
                <a:solidFill>
                  <a:srgbClr val="00214E"/>
                </a:solidFill>
              </a:rPr>
              <a:t> et </a:t>
            </a:r>
            <a:r>
              <a:rPr lang="en-US" altLang="fr-FR" dirty="0" err="1">
                <a:solidFill>
                  <a:srgbClr val="00214E"/>
                </a:solidFill>
              </a:rPr>
              <a:t>sociales</a:t>
            </a:r>
            <a:endParaRPr lang="en-US" altLang="fr-FR" dirty="0">
              <a:solidFill>
                <a:srgbClr val="00214E"/>
              </a:solidFill>
            </a:endParaRPr>
          </a:p>
          <a:p>
            <a:pPr marL="1800000"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politiques</a:t>
            </a:r>
          </a:p>
          <a:p>
            <a:pPr marL="1800000"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</a:t>
            </a:r>
            <a:r>
              <a:rPr lang="en-US" altLang="fr-FR" dirty="0" err="1">
                <a:solidFill>
                  <a:srgbClr val="00214E"/>
                </a:solidFill>
              </a:rPr>
              <a:t>sociologie</a:t>
            </a:r>
            <a:r>
              <a:rPr lang="en-US" altLang="fr-FR" dirty="0">
                <a:solidFill>
                  <a:srgbClr val="00214E"/>
                </a:solidFill>
              </a:rPr>
              <a:t> et </a:t>
            </a:r>
            <a:r>
              <a:rPr lang="en-US" altLang="fr-FR" dirty="0" err="1">
                <a:solidFill>
                  <a:srgbClr val="00214E"/>
                </a:solidFill>
              </a:rPr>
              <a:t>anthropologie</a:t>
            </a:r>
            <a:r>
              <a:rPr lang="en-US" altLang="fr-FR" dirty="0">
                <a:solidFill>
                  <a:srgbClr val="00214E"/>
                </a:solidFill>
              </a:rPr>
              <a:t> et 		 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information et en communication</a:t>
            </a:r>
          </a:p>
          <a:p>
            <a:pPr marL="1800000"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-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</a:t>
            </a:r>
            <a:r>
              <a:rPr lang="en-US" altLang="fr-FR" dirty="0" err="1">
                <a:solidFill>
                  <a:srgbClr val="00214E"/>
                </a:solidFill>
              </a:rPr>
              <a:t>informatiques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	=&gt; </a:t>
            </a:r>
            <a:r>
              <a:rPr lang="en-US" altLang="fr-FR" dirty="0">
                <a:solidFill>
                  <a:srgbClr val="00214E"/>
                </a:solidFill>
                <a:hlinkClick r:id="rId3"/>
              </a:rPr>
              <a:t>https://uclouvain.be/prog-2020-min-lgesb100i-ppm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117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7" y="1368724"/>
            <a:ext cx="7746023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Font typeface="Helvetica" pitchFamily="34" charset="0"/>
              <a:buAutoNum type="arabicPeriod"/>
            </a:pPr>
            <a:r>
              <a:rPr lang="en-US" altLang="fr-FR" sz="2400" b="1" u="sng" dirty="0">
                <a:solidFill>
                  <a:srgbClr val="00214E"/>
                </a:solidFill>
              </a:rPr>
              <a:t>Programme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mineure</a:t>
            </a:r>
            <a:r>
              <a:rPr lang="en-US" altLang="fr-FR" sz="2400" b="1" u="sng" dirty="0">
                <a:solidFill>
                  <a:srgbClr val="00214E"/>
                </a:solidFill>
              </a:rPr>
              <a:t>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d’initiation</a:t>
            </a:r>
            <a:r>
              <a:rPr lang="en-US" altLang="fr-FR" sz="2400" b="1" u="sng" dirty="0">
                <a:solidFill>
                  <a:srgbClr val="00214E"/>
                </a:solidFill>
              </a:rPr>
              <a:t> à la gestion</a:t>
            </a:r>
          </a:p>
          <a:p>
            <a:pPr>
              <a:lnSpc>
                <a:spcPct val="110000"/>
              </a:lnSpc>
            </a:pPr>
            <a:endParaRPr lang="en-US" altLang="fr-FR" sz="9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u="sng" dirty="0">
                <a:solidFill>
                  <a:srgbClr val="00214E"/>
                </a:solidFill>
              </a:rPr>
              <a:t>Cours </a:t>
            </a:r>
            <a:r>
              <a:rPr lang="en-US" altLang="fr-FR" u="sng" dirty="0" err="1">
                <a:solidFill>
                  <a:srgbClr val="00214E"/>
                </a:solidFill>
              </a:rPr>
              <a:t>fondamentaux</a:t>
            </a:r>
            <a:r>
              <a:rPr lang="en-US" altLang="fr-FR" u="sng" dirty="0">
                <a:solidFill>
                  <a:srgbClr val="00214E"/>
                </a:solidFill>
              </a:rPr>
              <a:t> (10 </a:t>
            </a:r>
            <a:r>
              <a:rPr lang="en-US" altLang="fr-FR" u="sng" dirty="0" err="1">
                <a:solidFill>
                  <a:srgbClr val="00214E"/>
                </a:solidFill>
              </a:rPr>
              <a:t>crédits</a:t>
            </a:r>
            <a:r>
              <a:rPr lang="en-US" altLang="fr-FR" u="sng" dirty="0">
                <a:solidFill>
                  <a:srgbClr val="00214E"/>
                </a:solidFill>
              </a:rPr>
              <a:t>)*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1115 </a:t>
            </a:r>
            <a:r>
              <a:rPr lang="en-US" altLang="fr-FR" sz="1600" dirty="0" err="1">
                <a:solidFill>
                  <a:srgbClr val="00214E"/>
                </a:solidFill>
              </a:rPr>
              <a:t>Economie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politique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- 1 </a:t>
            </a:r>
            <a:r>
              <a:rPr lang="en-US" altLang="fr-FR" sz="1600" dirty="0" err="1">
                <a:solidFill>
                  <a:srgbClr val="00214E"/>
                </a:solidFill>
              </a:rPr>
              <a:t>parmi</a:t>
            </a:r>
            <a:r>
              <a:rPr lang="en-US" altLang="fr-FR" sz="1600" dirty="0">
                <a:solidFill>
                  <a:srgbClr val="00214E"/>
                </a:solidFill>
              </a:rPr>
              <a:t>: - LECGE 1112 </a:t>
            </a:r>
            <a:r>
              <a:rPr lang="en-US" altLang="fr-FR" sz="1600" dirty="0" err="1">
                <a:solidFill>
                  <a:srgbClr val="00214E"/>
                </a:solidFill>
              </a:rPr>
              <a:t>Mathématiques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(45+30) – 6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	         - LECGE 1114 </a:t>
            </a:r>
            <a:r>
              <a:rPr lang="en-US" altLang="fr-FR" sz="1600" dirty="0" err="1">
                <a:solidFill>
                  <a:srgbClr val="00214E"/>
                </a:solidFill>
              </a:rPr>
              <a:t>Statistiques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(30+30)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</a:pP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u="sng" dirty="0">
                <a:solidFill>
                  <a:srgbClr val="00214E"/>
                </a:solidFill>
              </a:rPr>
              <a:t>Cours de gestion (20 </a:t>
            </a:r>
            <a:r>
              <a:rPr lang="en-US" altLang="fr-FR" u="sng" dirty="0" err="1">
                <a:solidFill>
                  <a:srgbClr val="00214E"/>
                </a:solidFill>
              </a:rPr>
              <a:t>crédits</a:t>
            </a:r>
            <a:r>
              <a:rPr lang="en-US" altLang="fr-FR" u="sng" dirty="0">
                <a:solidFill>
                  <a:srgbClr val="00214E"/>
                </a:solidFill>
              </a:rPr>
              <a:t>), </a:t>
            </a:r>
            <a:r>
              <a:rPr lang="en-US" altLang="fr-FR" u="sng" dirty="0" err="1">
                <a:solidFill>
                  <a:srgbClr val="00214E"/>
                </a:solidFill>
              </a:rPr>
              <a:t>parmi</a:t>
            </a:r>
            <a:r>
              <a:rPr lang="en-US" altLang="fr-FR" u="sng" dirty="0">
                <a:solidFill>
                  <a:srgbClr val="00214E"/>
                </a:solidFill>
              </a:rPr>
              <a:t>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1222 </a:t>
            </a:r>
            <a:r>
              <a:rPr lang="en-US" altLang="fr-FR" sz="1600" dirty="0" err="1">
                <a:solidFill>
                  <a:srgbClr val="00214E"/>
                </a:solidFill>
              </a:rPr>
              <a:t>Microéconomie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 (au </a:t>
            </a:r>
            <a:r>
              <a:rPr lang="en-US" altLang="fr-FR" sz="1600" dirty="0" err="1">
                <a:solidFill>
                  <a:srgbClr val="00214E"/>
                </a:solidFill>
              </a:rPr>
              <a:t>choix</a:t>
            </a:r>
            <a:r>
              <a:rPr lang="en-US" altLang="fr-FR" sz="1600" dirty="0">
                <a:solidFill>
                  <a:srgbClr val="00214E"/>
                </a:solidFill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1113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(20+10)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 (au </a:t>
            </a:r>
            <a:r>
              <a:rPr lang="en-US" altLang="fr-FR" sz="1600" dirty="0" err="1">
                <a:solidFill>
                  <a:srgbClr val="00214E"/>
                </a:solidFill>
              </a:rPr>
              <a:t>choix</a:t>
            </a:r>
            <a:r>
              <a:rPr lang="en-US" altLang="fr-FR" sz="1600" dirty="0">
                <a:solidFill>
                  <a:srgbClr val="00214E"/>
                </a:solidFill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1332 Finance (30+15) (</a:t>
            </a:r>
            <a:r>
              <a:rPr lang="en-US" altLang="fr-FR" sz="1600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dirty="0">
                <a:solidFill>
                  <a:srgbClr val="00214E"/>
                </a:solidFill>
              </a:rPr>
              <a:t> :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:  - LECGE 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 lvl="1"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  - LECGE 1317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critique des </a:t>
            </a:r>
            <a:r>
              <a:rPr lang="en-US" altLang="fr-FR" sz="1600" dirty="0" err="1">
                <a:solidFill>
                  <a:srgbClr val="00214E"/>
                </a:solidFill>
              </a:rPr>
              <a:t>organisations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marchés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–Q1</a:t>
            </a:r>
          </a:p>
          <a:p>
            <a:pPr lvl="1">
              <a:lnSpc>
                <a:spcPct val="110000"/>
              </a:lnSpc>
            </a:pPr>
            <a:endParaRPr lang="en-US" altLang="fr-FR" sz="1600" dirty="0">
              <a:solidFill>
                <a:srgbClr val="00214E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400" dirty="0">
                <a:solidFill>
                  <a:srgbClr val="00214E"/>
                </a:solidFill>
              </a:rPr>
              <a:t>* Le/les cours </a:t>
            </a:r>
            <a:r>
              <a:rPr lang="en-US" altLang="fr-FR" sz="1400" dirty="0" err="1">
                <a:solidFill>
                  <a:srgbClr val="00214E"/>
                </a:solidFill>
              </a:rPr>
              <a:t>fondamentaux</a:t>
            </a:r>
            <a:r>
              <a:rPr lang="en-US" altLang="fr-FR" sz="1400" dirty="0">
                <a:solidFill>
                  <a:srgbClr val="00214E"/>
                </a:solidFill>
              </a:rPr>
              <a:t> déjà </a:t>
            </a:r>
            <a:r>
              <a:rPr lang="en-US" altLang="fr-FR" sz="1400" dirty="0" err="1">
                <a:solidFill>
                  <a:srgbClr val="00214E"/>
                </a:solidFill>
              </a:rPr>
              <a:t>suivis</a:t>
            </a:r>
            <a:r>
              <a:rPr lang="en-US" altLang="fr-FR" sz="1400" dirty="0">
                <a:solidFill>
                  <a:srgbClr val="00214E"/>
                </a:solidFill>
              </a:rPr>
              <a:t> </a:t>
            </a:r>
            <a:r>
              <a:rPr lang="en-US" altLang="fr-FR" sz="1400" dirty="0" err="1">
                <a:solidFill>
                  <a:srgbClr val="00214E"/>
                </a:solidFill>
              </a:rPr>
              <a:t>dans</a:t>
            </a:r>
            <a:r>
              <a:rPr lang="en-US" altLang="fr-FR" sz="1400" dirty="0">
                <a:solidFill>
                  <a:srgbClr val="00214E"/>
                </a:solidFill>
              </a:rPr>
              <a:t> le </a:t>
            </a:r>
            <a:r>
              <a:rPr lang="en-US" altLang="fr-FR" sz="1400" dirty="0" err="1">
                <a:solidFill>
                  <a:srgbClr val="00214E"/>
                </a:solidFill>
              </a:rPr>
              <a:t>programme</a:t>
            </a:r>
            <a:r>
              <a:rPr lang="en-US" altLang="fr-FR" sz="1400" dirty="0">
                <a:solidFill>
                  <a:srgbClr val="00214E"/>
                </a:solidFill>
              </a:rPr>
              <a:t> de la majeure </a:t>
            </a:r>
            <a:r>
              <a:rPr lang="en-US" altLang="fr-FR" sz="1400" dirty="0" err="1">
                <a:solidFill>
                  <a:srgbClr val="00214E"/>
                </a:solidFill>
              </a:rPr>
              <a:t>peuvent</a:t>
            </a:r>
            <a:r>
              <a:rPr lang="en-US" altLang="fr-FR" sz="1400" dirty="0">
                <a:solidFill>
                  <a:srgbClr val="00214E"/>
                </a:solidFill>
              </a:rPr>
              <a:t> </a:t>
            </a:r>
            <a:r>
              <a:rPr lang="en-US" altLang="fr-FR" sz="1400" dirty="0" err="1">
                <a:solidFill>
                  <a:srgbClr val="00214E"/>
                </a:solidFill>
              </a:rPr>
              <a:t>être</a:t>
            </a:r>
            <a:r>
              <a:rPr lang="en-US" altLang="fr-FR" sz="1400" dirty="0">
                <a:solidFill>
                  <a:srgbClr val="00214E"/>
                </a:solidFill>
              </a:rPr>
              <a:t> </a:t>
            </a:r>
            <a:r>
              <a:rPr lang="en-US" altLang="fr-FR" sz="1400" dirty="0" err="1">
                <a:solidFill>
                  <a:srgbClr val="00214E"/>
                </a:solidFill>
              </a:rPr>
              <a:t>remplacés</a:t>
            </a:r>
            <a:r>
              <a:rPr lang="en-US" altLang="fr-FR" sz="1400" dirty="0">
                <a:solidFill>
                  <a:srgbClr val="00214E"/>
                </a:solidFill>
              </a:rPr>
              <a:t> par un/des cours de gestion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33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9" y="1573823"/>
            <a:ext cx="7904285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fr-FR" sz="2400" b="1" u="sng" dirty="0" err="1">
                <a:solidFill>
                  <a:srgbClr val="00214E"/>
                </a:solidFill>
              </a:rPr>
              <a:t>Variante</a:t>
            </a:r>
            <a:r>
              <a:rPr lang="en-US" altLang="fr-FR" sz="2400" b="1" u="sng" dirty="0">
                <a:solidFill>
                  <a:srgbClr val="00214E"/>
                </a:solidFill>
              </a:rPr>
              <a:t> : Mineure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d’initiation</a:t>
            </a:r>
            <a:r>
              <a:rPr lang="en-US" altLang="fr-FR" sz="2400" b="1" u="sng" dirty="0">
                <a:solidFill>
                  <a:srgbClr val="00214E"/>
                </a:solidFill>
              </a:rPr>
              <a:t> à la gestion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fr-FR" sz="2400" b="1" u="sng" dirty="0" err="1">
                <a:solidFill>
                  <a:srgbClr val="00214E"/>
                </a:solidFill>
              </a:rPr>
              <a:t>Uniquement</a:t>
            </a:r>
            <a:r>
              <a:rPr lang="en-US" altLang="fr-FR" sz="2400" b="1" u="sng" dirty="0">
                <a:solidFill>
                  <a:srgbClr val="00214E"/>
                </a:solidFill>
              </a:rPr>
              <a:t> pour les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étudiants</a:t>
            </a:r>
            <a:r>
              <a:rPr lang="en-US" altLang="fr-FR" sz="2400" b="1" u="sng" dirty="0">
                <a:solidFill>
                  <a:srgbClr val="00214E"/>
                </a:solidFill>
              </a:rPr>
              <a:t> EPL</a:t>
            </a:r>
          </a:p>
          <a:p>
            <a:pPr algn="ctr">
              <a:lnSpc>
                <a:spcPct val="110000"/>
              </a:lnSpc>
              <a:defRPr/>
            </a:pP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fr-FR" sz="1600" dirty="0">
                <a:solidFill>
                  <a:srgbClr val="00214E"/>
                </a:solidFill>
              </a:rPr>
              <a:t>LECGE 1222  </a:t>
            </a:r>
            <a:r>
              <a:rPr lang="en-US" altLang="fr-FR" sz="1600" dirty="0" err="1">
                <a:solidFill>
                  <a:srgbClr val="00214E"/>
                </a:solidFill>
              </a:rPr>
              <a:t>Microéconomie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 (au </a:t>
            </a:r>
            <a:r>
              <a:rPr lang="en-US" altLang="fr-FR" sz="1600" dirty="0" err="1">
                <a:solidFill>
                  <a:srgbClr val="00214E"/>
                </a:solidFill>
              </a:rPr>
              <a:t>choix</a:t>
            </a:r>
            <a:r>
              <a:rPr lang="en-US" altLang="fr-FR" sz="1600" dirty="0">
                <a:solidFill>
                  <a:srgbClr val="00214E"/>
                </a:solidFill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LECGE 1331 European economy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LFSA 1290	 Introduction à la gestion </a:t>
            </a:r>
            <a:r>
              <a:rPr lang="en-US" altLang="fr-FR" sz="1600" dirty="0" err="1">
                <a:solidFill>
                  <a:srgbClr val="00214E"/>
                </a:solidFill>
              </a:rPr>
              <a:t>financière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comptable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(20+10)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 (au </a:t>
            </a:r>
            <a:r>
              <a:rPr lang="en-US" altLang="fr-FR" sz="1600" dirty="0" err="1">
                <a:solidFill>
                  <a:srgbClr val="00214E"/>
                </a:solidFill>
              </a:rPr>
              <a:t>choix</a:t>
            </a:r>
            <a:r>
              <a:rPr lang="en-US" altLang="fr-FR" sz="1600" dirty="0">
                <a:solidFill>
                  <a:srgbClr val="00214E"/>
                </a:solidFill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:  - LECGE 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  - LECGE 1317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critique des </a:t>
            </a:r>
            <a:r>
              <a:rPr lang="en-US" altLang="fr-FR" sz="1600" dirty="0" err="1">
                <a:solidFill>
                  <a:srgbClr val="00214E"/>
                </a:solidFill>
              </a:rPr>
              <a:t>organisations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marchés</a:t>
            </a:r>
            <a:r>
              <a:rPr lang="en-US" altLang="fr-FR" sz="1600" dirty="0">
                <a:solidFill>
                  <a:srgbClr val="00214E"/>
                </a:solidFill>
              </a:rPr>
              <a:t>(30+0)–4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–Q1</a:t>
            </a:r>
          </a:p>
          <a:p>
            <a:pPr lvl="1">
              <a:lnSpc>
                <a:spcPct val="110000"/>
              </a:lnSpc>
              <a:defRPr/>
            </a:pPr>
            <a:endParaRPr lang="en-US" altLang="fr-FR" sz="600" dirty="0"/>
          </a:p>
          <a:p>
            <a:pPr>
              <a:lnSpc>
                <a:spcPct val="110000"/>
              </a:lnSpc>
              <a:defRPr/>
            </a:pPr>
            <a:endParaRPr lang="en-US" altLang="fr-FR" sz="1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33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6571" y="1278994"/>
            <a:ext cx="8344263" cy="554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altLang="fr-FR" sz="2400" b="1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sz="2400" b="1" u="sng" dirty="0">
                <a:solidFill>
                  <a:srgbClr val="00214E"/>
                </a:solidFill>
              </a:rPr>
              <a:t>2. Programmes des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mineures</a:t>
            </a:r>
            <a:r>
              <a:rPr lang="en-US" altLang="fr-FR" sz="2400" b="1" u="sng" dirty="0">
                <a:solidFill>
                  <a:srgbClr val="00214E"/>
                </a:solidFill>
              </a:rPr>
              <a:t> en gestion </a:t>
            </a:r>
            <a:r>
              <a:rPr lang="en-US" altLang="fr-FR" sz="2400" b="1" u="sng" dirty="0" err="1">
                <a:solidFill>
                  <a:srgbClr val="00214E"/>
                </a:solidFill>
              </a:rPr>
              <a:t>préparatoire</a:t>
            </a:r>
            <a:r>
              <a:rPr lang="en-US" altLang="fr-FR" sz="2400" b="1" u="sng" dirty="0">
                <a:solidFill>
                  <a:srgbClr val="00214E"/>
                </a:solidFill>
              </a:rPr>
              <a:t> au master</a:t>
            </a:r>
            <a:endParaRPr lang="en-US" altLang="fr-FR" b="1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endParaRPr lang="en-US" altLang="fr-FR" b="1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b="1" dirty="0" err="1">
                <a:solidFill>
                  <a:srgbClr val="00214E"/>
                </a:solidFill>
              </a:rPr>
              <a:t>Proposée</a:t>
            </a:r>
            <a:r>
              <a:rPr lang="en-US" altLang="fr-FR" b="1" dirty="0">
                <a:solidFill>
                  <a:srgbClr val="00214E"/>
                </a:solidFill>
              </a:rPr>
              <a:t> dans les </a:t>
            </a:r>
            <a:r>
              <a:rPr lang="en-US" altLang="fr-FR" b="1" dirty="0" err="1">
                <a:solidFill>
                  <a:srgbClr val="00214E"/>
                </a:solidFill>
              </a:rPr>
              <a:t>programmes</a:t>
            </a:r>
            <a:r>
              <a:rPr lang="en-US" altLang="fr-FR" b="1" dirty="0">
                <a:solidFill>
                  <a:srgbClr val="00214E"/>
                </a:solidFill>
              </a:rPr>
              <a:t> </a:t>
            </a:r>
            <a:r>
              <a:rPr lang="en-US" altLang="fr-FR" b="1" dirty="0" err="1">
                <a:solidFill>
                  <a:srgbClr val="00214E"/>
                </a:solidFill>
              </a:rPr>
              <a:t>suivants</a:t>
            </a:r>
            <a:r>
              <a:rPr lang="en-US" altLang="fr-FR" b="1" dirty="0">
                <a:solidFill>
                  <a:srgbClr val="00214E"/>
                </a:solidFill>
              </a:rPr>
              <a:t> :</a:t>
            </a:r>
          </a:p>
          <a:p>
            <a:pPr>
              <a:lnSpc>
                <a:spcPct val="110000"/>
              </a:lnSpc>
            </a:pP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dirty="0">
                <a:solidFill>
                  <a:srgbClr val="00214E"/>
                </a:solidFill>
              </a:rPr>
              <a:t>A.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droit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B.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</a:t>
            </a:r>
            <a:r>
              <a:rPr lang="en-US" altLang="fr-FR" dirty="0" err="1">
                <a:solidFill>
                  <a:srgbClr val="00214E"/>
                </a:solidFill>
              </a:rPr>
              <a:t>humaines</a:t>
            </a:r>
            <a:r>
              <a:rPr lang="en-US" altLang="fr-FR" dirty="0">
                <a:solidFill>
                  <a:srgbClr val="00214E"/>
                </a:solidFill>
              </a:rPr>
              <a:t> et </a:t>
            </a:r>
            <a:r>
              <a:rPr lang="en-US" altLang="fr-FR" dirty="0" err="1">
                <a:solidFill>
                  <a:srgbClr val="00214E"/>
                </a:solidFill>
              </a:rPr>
              <a:t>sociales</a:t>
            </a: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C.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</a:t>
            </a:r>
            <a:r>
              <a:rPr lang="en-US" altLang="fr-FR" dirty="0" err="1">
                <a:solidFill>
                  <a:srgbClr val="00214E"/>
                </a:solidFill>
              </a:rPr>
              <a:t>politiques</a:t>
            </a: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D.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</a:t>
            </a:r>
            <a:r>
              <a:rPr lang="en-US" altLang="fr-FR" dirty="0" err="1">
                <a:solidFill>
                  <a:srgbClr val="00214E"/>
                </a:solidFill>
              </a:rPr>
              <a:t>sociologie</a:t>
            </a:r>
            <a:r>
              <a:rPr lang="en-US" altLang="fr-FR" dirty="0">
                <a:solidFill>
                  <a:srgbClr val="00214E"/>
                </a:solidFill>
              </a:rPr>
              <a:t> et </a:t>
            </a:r>
            <a:r>
              <a:rPr lang="en-US" altLang="fr-FR" dirty="0" err="1">
                <a:solidFill>
                  <a:srgbClr val="00214E"/>
                </a:solidFill>
              </a:rPr>
              <a:t>anthropologie</a:t>
            </a:r>
            <a:r>
              <a:rPr lang="en-US" altLang="fr-FR" dirty="0">
                <a:solidFill>
                  <a:srgbClr val="00214E"/>
                </a:solidFill>
              </a:rPr>
              <a:t> et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information et en communication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E. </a:t>
            </a:r>
            <a:r>
              <a:rPr lang="en-US" altLang="fr-FR" dirty="0" err="1">
                <a:solidFill>
                  <a:srgbClr val="00214E"/>
                </a:solidFill>
              </a:rPr>
              <a:t>Bachelier</a:t>
            </a:r>
            <a:r>
              <a:rPr lang="en-US" altLang="fr-FR" dirty="0">
                <a:solidFill>
                  <a:srgbClr val="00214E"/>
                </a:solidFill>
              </a:rPr>
              <a:t> en sciences </a:t>
            </a:r>
            <a:r>
              <a:rPr lang="en-US" altLang="fr-FR" dirty="0" err="1">
                <a:solidFill>
                  <a:srgbClr val="00214E"/>
                </a:solidFill>
              </a:rPr>
              <a:t>informatiques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dirty="0">
                <a:solidFill>
                  <a:srgbClr val="00214E"/>
                </a:solidFill>
              </a:rPr>
              <a:t>=&gt; </a:t>
            </a:r>
            <a:r>
              <a:rPr lang="en-US" altLang="fr-FR" dirty="0">
                <a:solidFill>
                  <a:srgbClr val="00214E"/>
                </a:solidFill>
                <a:hlinkClick r:id="rId2"/>
              </a:rPr>
              <a:t>https://uclouvain.be/prog-2020-min-lgesb100i-ppm</a:t>
            </a:r>
            <a:r>
              <a:rPr lang="en-US" altLang="fr-FR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b="1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altLang="fr-FR" sz="1600" b="1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154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5268" y="1278994"/>
            <a:ext cx="7992538" cy="650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altLang="fr-FR" sz="1050" b="1" u="sng" dirty="0">
              <a:solidFill>
                <a:srgbClr val="00214E"/>
              </a:solidFill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  <a:buFontTx/>
              <a:buAutoNum type="alphaUcPeriod"/>
            </a:pPr>
            <a:r>
              <a:rPr lang="en-US" altLang="fr-FR" sz="2000" b="1" u="sng" dirty="0">
                <a:solidFill>
                  <a:srgbClr val="00214E"/>
                </a:solidFill>
              </a:rPr>
              <a:t>Pour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droit</a:t>
            </a:r>
          </a:p>
          <a:p>
            <a:pPr>
              <a:lnSpc>
                <a:spcPct val="110000"/>
              </a:lnSpc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2 : 14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LECGE 1112 </a:t>
            </a:r>
            <a:r>
              <a:rPr lang="en-US" altLang="fr-FR" sz="1600" dirty="0" err="1">
                <a:solidFill>
                  <a:srgbClr val="00214E"/>
                </a:solidFill>
              </a:rPr>
              <a:t>Mathématiques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(45+30)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LECGE 1114 </a:t>
            </a:r>
            <a:r>
              <a:rPr lang="en-US" altLang="fr-FR" sz="1600" dirty="0" err="1">
                <a:solidFill>
                  <a:srgbClr val="00214E"/>
                </a:solidFill>
              </a:rPr>
              <a:t>Statistiques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(30+30)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LECGE 1113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 (45+15)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</a:pPr>
            <a:endParaRPr lang="en-US" altLang="fr-FR" sz="1600" u="sng" dirty="0">
              <a:solidFill>
                <a:srgbClr val="00214E"/>
              </a:solidFill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3 : 16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 LINGE 1321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 LECGE1213 Marketing (30+15) – 4 credits – Q1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</a:p>
          <a:p>
            <a:pPr>
              <a:lnSpc>
                <a:spcPct val="110000"/>
              </a:lnSpc>
            </a:pPr>
            <a:r>
              <a:rPr lang="en-US" altLang="fr-FR" sz="1600" dirty="0">
                <a:solidFill>
                  <a:srgbClr val="00214E"/>
                </a:solidFill>
              </a:rPr>
              <a:t>- LECGE 1332 Finance (30+15) (</a:t>
            </a:r>
            <a:r>
              <a:rPr lang="en-US" altLang="fr-FR" sz="1600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dirty="0">
                <a:solidFill>
                  <a:srgbClr val="00214E"/>
                </a:solidFill>
              </a:rPr>
              <a:t> :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 LINGE 1224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</a:pPr>
            <a:r>
              <a:rPr lang="en-US" altLang="fr-FR" sz="1600" dirty="0" err="1">
                <a:solidFill>
                  <a:srgbClr val="00214E"/>
                </a:solidFill>
              </a:rPr>
              <a:t>Soit</a:t>
            </a:r>
            <a:r>
              <a:rPr lang="en-US" altLang="fr-FR" sz="1600" dirty="0">
                <a:solidFill>
                  <a:srgbClr val="00214E"/>
                </a:solidFill>
              </a:rPr>
              <a:t> LECGE1321 Management </a:t>
            </a:r>
            <a:r>
              <a:rPr lang="en-US" altLang="fr-FR" sz="1600" dirty="0" err="1">
                <a:solidFill>
                  <a:srgbClr val="00214E"/>
                </a:solidFill>
              </a:rPr>
              <a:t>humain</a:t>
            </a:r>
            <a:r>
              <a:rPr lang="en-US" altLang="fr-FR" sz="1600" dirty="0">
                <a:solidFill>
                  <a:srgbClr val="00214E"/>
                </a:solidFill>
              </a:rPr>
              <a:t>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complémentaires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ajoutés</a:t>
            </a:r>
            <a:r>
              <a:rPr lang="en-US" altLang="fr-FR" sz="1600" u="sng" dirty="0">
                <a:solidFill>
                  <a:srgbClr val="00214E"/>
                </a:solidFill>
              </a:rPr>
              <a:t> en Master en sciences de gestion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11219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II et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des </a:t>
            </a:r>
            <a:r>
              <a:rPr lang="en-US" altLang="fr-FR" sz="1600" dirty="0" err="1">
                <a:solidFill>
                  <a:srgbClr val="00214E"/>
                </a:solidFill>
              </a:rPr>
              <a:t>états</a:t>
            </a:r>
            <a:r>
              <a:rPr lang="en-US" altLang="fr-FR" sz="1600" dirty="0">
                <a:solidFill>
                  <a:srgbClr val="00214E"/>
                </a:solidFill>
              </a:rPr>
              <a:t> financiers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1337 Math. </a:t>
            </a:r>
            <a:r>
              <a:rPr lang="en-US" altLang="fr-FR" sz="1600" dirty="0" err="1">
                <a:solidFill>
                  <a:srgbClr val="00214E"/>
                </a:solidFill>
              </a:rPr>
              <a:t>avancées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fondements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d’économétrie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=&gt; </a:t>
            </a:r>
            <a:r>
              <a:rPr lang="en-US" altLang="fr-FR" sz="1600" u="sng" dirty="0">
                <a:solidFill>
                  <a:srgbClr val="00214E"/>
                </a:solidFill>
                <a:hlinkClick r:id="rId2"/>
              </a:rPr>
              <a:t>https://uclouvain.be/prog-2020-min-lgesb100i-formations_accessibles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477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1851" y="1611075"/>
            <a:ext cx="7872549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14E"/>
                </a:solidFill>
              </a:rPr>
              <a:t>Possibilité de réaliser un </a:t>
            </a:r>
            <a:r>
              <a:rPr lang="fr-FR" b="1" u="sng" dirty="0">
                <a:solidFill>
                  <a:srgbClr val="00214E"/>
                </a:solidFill>
              </a:rPr>
              <a:t>double diplôme en Droit et en Sciences de Gestion</a:t>
            </a:r>
            <a:r>
              <a:rPr lang="fr-FR" dirty="0">
                <a:solidFill>
                  <a:srgbClr val="00214E"/>
                </a:solidFill>
              </a:rPr>
              <a:t>, en 6 années d’études (3 années de bachelier et 3 années de master).</a:t>
            </a:r>
          </a:p>
          <a:p>
            <a:pPr algn="just"/>
            <a:endParaRPr lang="fr-FR" dirty="0">
              <a:solidFill>
                <a:srgbClr val="00214E"/>
              </a:solidFill>
            </a:endParaRPr>
          </a:p>
          <a:p>
            <a:pPr algn="just"/>
            <a:r>
              <a:rPr lang="fr-FR" dirty="0">
                <a:solidFill>
                  <a:srgbClr val="00214E"/>
                </a:solidFill>
              </a:rPr>
              <a:t>Les bacheliers en Droit qui ont réussi la mineure préparatoire en gestion pourront s'inscrire au double diplôme de master en droit-gestion à condition :</a:t>
            </a:r>
          </a:p>
          <a:p>
            <a:pPr lvl="1" algn="just"/>
            <a:r>
              <a:rPr lang="fr-FR" dirty="0">
                <a:solidFill>
                  <a:srgbClr val="00214E"/>
                </a:solidFill>
              </a:rPr>
              <a:t>- qu'ils aient acquis les 180 ECTS du cycle bachelier en </a:t>
            </a:r>
            <a:r>
              <a:rPr lang="fr-FR" b="1" dirty="0">
                <a:solidFill>
                  <a:srgbClr val="00214E"/>
                </a:solidFill>
              </a:rPr>
              <a:t>3 ans maximum </a:t>
            </a:r>
            <a:r>
              <a:rPr lang="fr-FR" dirty="0">
                <a:solidFill>
                  <a:srgbClr val="00214E"/>
                </a:solidFill>
              </a:rPr>
              <a:t>;</a:t>
            </a:r>
          </a:p>
          <a:p>
            <a:pPr lvl="1" algn="just"/>
            <a:r>
              <a:rPr lang="fr-FR" dirty="0">
                <a:solidFill>
                  <a:srgbClr val="00214E"/>
                </a:solidFill>
              </a:rPr>
              <a:t>- qu'ils aient obtenu une moyenne de cycle de </a:t>
            </a:r>
            <a:r>
              <a:rPr lang="fr-FR" b="1" dirty="0">
                <a:solidFill>
                  <a:srgbClr val="00214E"/>
                </a:solidFill>
              </a:rPr>
              <a:t>distinction</a:t>
            </a:r>
            <a:r>
              <a:rPr lang="fr-FR" dirty="0">
                <a:solidFill>
                  <a:srgbClr val="00214E"/>
                </a:solidFill>
              </a:rPr>
              <a:t> (environ plus de 67%, selon jury).</a:t>
            </a:r>
          </a:p>
          <a:p>
            <a:pPr algn="just"/>
            <a:endParaRPr lang="fr-FR" dirty="0">
              <a:solidFill>
                <a:srgbClr val="00214E"/>
              </a:solidFill>
            </a:endParaRPr>
          </a:p>
          <a:p>
            <a:pPr algn="just"/>
            <a:r>
              <a:rPr lang="fr-FR" dirty="0">
                <a:solidFill>
                  <a:srgbClr val="00214E"/>
                </a:solidFill>
              </a:rPr>
              <a:t>L'accès à ce double master se fera sous réserve de ces conditions réunies et moyennant l'ajout de </a:t>
            </a:r>
            <a:r>
              <a:rPr lang="fr-FR" b="1" dirty="0">
                <a:solidFill>
                  <a:srgbClr val="00214E"/>
                </a:solidFill>
              </a:rPr>
              <a:t>15 ECTS de compléments en gestion </a:t>
            </a:r>
            <a:r>
              <a:rPr lang="fr-FR" dirty="0">
                <a:solidFill>
                  <a:srgbClr val="00214E"/>
                </a:solidFill>
              </a:rPr>
              <a:t>répartis sur les 3 années du master.</a:t>
            </a:r>
          </a:p>
          <a:p>
            <a:endParaRPr lang="fr-FR" dirty="0">
              <a:solidFill>
                <a:srgbClr val="00214E"/>
              </a:solidFill>
            </a:endParaRPr>
          </a:p>
          <a:p>
            <a:r>
              <a:rPr lang="fr-FR" sz="2000" b="1" dirty="0">
                <a:solidFill>
                  <a:srgbClr val="00214E"/>
                </a:solidFill>
              </a:rPr>
              <a:t>Pour tout renseignement : </a:t>
            </a:r>
            <a:r>
              <a:rPr lang="fr-FR" sz="2000" b="1" dirty="0">
                <a:solidFill>
                  <a:srgbClr val="00214E"/>
                </a:solidFill>
                <a:hlinkClick r:id="rId2"/>
              </a:rPr>
              <a:t>Moodle : « Double-Master Droit-Gestion » </a:t>
            </a:r>
            <a:endParaRPr lang="fr-BE" sz="2000" b="1" dirty="0">
              <a:solidFill>
                <a:srgbClr val="00214E"/>
              </a:solidFill>
            </a:endParaRPr>
          </a:p>
          <a:p>
            <a:r>
              <a:rPr lang="fr-BE" dirty="0">
                <a:solidFill>
                  <a:srgbClr val="00214E"/>
                </a:solidFill>
                <a:hlinkClick r:id="rId3"/>
              </a:rPr>
              <a:t>Programme Blocs 1&amp;2</a:t>
            </a:r>
            <a:endParaRPr lang="fr-BE" dirty="0">
              <a:solidFill>
                <a:srgbClr val="00214E"/>
              </a:solidFill>
            </a:endParaRPr>
          </a:p>
          <a:p>
            <a:r>
              <a:rPr lang="fr-BE" dirty="0">
                <a:solidFill>
                  <a:srgbClr val="00214E"/>
                </a:solidFill>
                <a:hlinkClick r:id="rId4"/>
              </a:rPr>
              <a:t>Programme Bloc 3</a:t>
            </a:r>
            <a:endParaRPr lang="fr-BE" dirty="0">
              <a:solidFill>
                <a:srgbClr val="0021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4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4061" y="1573823"/>
            <a:ext cx="7455877" cy="55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fr-FR" sz="2000" b="1" u="sng" dirty="0">
                <a:solidFill>
                  <a:srgbClr val="00214E"/>
                </a:solidFill>
              </a:rPr>
              <a:t>B. Pour les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bacheliers</a:t>
            </a:r>
            <a:r>
              <a:rPr lang="en-US" altLang="fr-FR" sz="2000" b="1" u="sng" dirty="0">
                <a:solidFill>
                  <a:srgbClr val="00214E"/>
                </a:solidFill>
              </a:rPr>
              <a:t> en sciences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humaines</a:t>
            </a:r>
            <a:r>
              <a:rPr lang="en-US" altLang="fr-FR" sz="2000" b="1" u="sng" dirty="0">
                <a:solidFill>
                  <a:srgbClr val="00214E"/>
                </a:solidFill>
              </a:rPr>
              <a:t> et </a:t>
            </a:r>
            <a:r>
              <a:rPr lang="en-US" altLang="fr-FR" sz="2000" b="1" u="sng" dirty="0" err="1">
                <a:solidFill>
                  <a:srgbClr val="00214E"/>
                </a:solidFill>
              </a:rPr>
              <a:t>sociales</a:t>
            </a:r>
            <a:endParaRPr lang="en-US" altLang="fr-FR" sz="2000" b="1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altLang="fr-FR" sz="1600" u="sng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2 : 13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1112 </a:t>
            </a:r>
            <a:r>
              <a:rPr lang="en-US" altLang="fr-FR" sz="1600" dirty="0" err="1">
                <a:solidFill>
                  <a:srgbClr val="00214E"/>
                </a:solidFill>
              </a:rPr>
              <a:t>Mathématiques</a:t>
            </a:r>
            <a:r>
              <a:rPr lang="en-US" altLang="fr-FR" sz="1600" dirty="0">
                <a:solidFill>
                  <a:srgbClr val="00214E"/>
                </a:solidFill>
              </a:rPr>
              <a:t> en </a:t>
            </a:r>
            <a:r>
              <a:rPr lang="en-US" altLang="fr-FR" sz="1600" dirty="0" err="1">
                <a:solidFill>
                  <a:srgbClr val="00214E"/>
                </a:solidFill>
              </a:rPr>
              <a:t>économie</a:t>
            </a:r>
            <a:r>
              <a:rPr lang="en-US" altLang="fr-FR" sz="1600" dirty="0">
                <a:solidFill>
                  <a:srgbClr val="00214E"/>
                </a:solidFill>
              </a:rPr>
              <a:t> et gestion I (45+30)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1219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II et </a:t>
            </a:r>
            <a:r>
              <a:rPr lang="en-US" altLang="fr-FR" sz="1600" dirty="0" err="1">
                <a:solidFill>
                  <a:srgbClr val="00214E"/>
                </a:solidFill>
              </a:rPr>
              <a:t>analyse</a:t>
            </a:r>
            <a:r>
              <a:rPr lang="en-US" altLang="fr-FR" sz="1600" dirty="0">
                <a:solidFill>
                  <a:srgbClr val="00214E"/>
                </a:solidFill>
              </a:rPr>
              <a:t> des </a:t>
            </a:r>
            <a:r>
              <a:rPr lang="en-US" altLang="fr-FR" sz="1600" dirty="0" err="1">
                <a:solidFill>
                  <a:srgbClr val="00214E"/>
                </a:solidFill>
              </a:rPr>
              <a:t>états</a:t>
            </a:r>
            <a:r>
              <a:rPr lang="en-US" altLang="fr-FR" sz="1600" dirty="0">
                <a:solidFill>
                  <a:srgbClr val="00214E"/>
                </a:solidFill>
              </a:rPr>
              <a:t> financiers (45+15)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Q2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1315 </a:t>
            </a:r>
            <a:r>
              <a:rPr lang="en-US" altLang="fr-FR" sz="1600" dirty="0" err="1">
                <a:solidFill>
                  <a:srgbClr val="00214E"/>
                </a:solidFill>
              </a:rPr>
              <a:t>Stratégie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d’entreprise</a:t>
            </a:r>
            <a:r>
              <a:rPr lang="en-US" altLang="fr-FR" sz="1600" dirty="0">
                <a:solidFill>
                  <a:srgbClr val="00214E"/>
                </a:solidFill>
              </a:rPr>
              <a:t> (20+10)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>
                <a:solidFill>
                  <a:srgbClr val="00214E"/>
                </a:solidFill>
              </a:rPr>
              <a:t>Bloc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annuel</a:t>
            </a:r>
            <a:r>
              <a:rPr lang="en-US" altLang="fr-FR" sz="1600" u="sng" dirty="0">
                <a:solidFill>
                  <a:srgbClr val="00214E"/>
                </a:solidFill>
              </a:rPr>
              <a:t> 3 : 17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crédits</a:t>
            </a: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1213 Marketing (30+15)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1223 Gestion de la production et des </a:t>
            </a:r>
            <a:r>
              <a:rPr lang="en-US" altLang="fr-FR" sz="1600" dirty="0" err="1">
                <a:solidFill>
                  <a:srgbClr val="00214E"/>
                </a:solidFill>
              </a:rPr>
              <a:t>opérations</a:t>
            </a:r>
            <a:r>
              <a:rPr lang="en-US" altLang="fr-FR" sz="1600" dirty="0">
                <a:solidFill>
                  <a:srgbClr val="00214E"/>
                </a:solidFill>
              </a:rPr>
              <a:t> (30+0)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1332 Finance (30+15) (</a:t>
            </a:r>
            <a:r>
              <a:rPr lang="en-US" altLang="fr-FR" sz="1600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dirty="0">
                <a:solidFill>
                  <a:srgbClr val="00214E"/>
                </a:solidFill>
              </a:rPr>
              <a:t> : </a:t>
            </a:r>
            <a:r>
              <a:rPr lang="en-US" altLang="fr-FR" sz="1600" dirty="0" err="1">
                <a:solidFill>
                  <a:srgbClr val="00214E"/>
                </a:solidFill>
              </a:rPr>
              <a:t>comptabilité</a:t>
            </a:r>
            <a:r>
              <a:rPr lang="en-US" altLang="fr-FR" sz="1600" dirty="0">
                <a:solidFill>
                  <a:srgbClr val="00214E"/>
                </a:solidFill>
              </a:rPr>
              <a:t> I) – 4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1222 </a:t>
            </a:r>
            <a:r>
              <a:rPr lang="en-US" altLang="fr-FR" sz="1600" dirty="0" err="1">
                <a:solidFill>
                  <a:srgbClr val="00214E"/>
                </a:solidFill>
              </a:rPr>
              <a:t>Microéconomie</a:t>
            </a:r>
            <a:r>
              <a:rPr lang="en-US" altLang="fr-FR" sz="1600" dirty="0">
                <a:solidFill>
                  <a:srgbClr val="00214E"/>
                </a:solidFill>
              </a:rPr>
              <a:t> (45+15)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– Q1 </a:t>
            </a:r>
            <a:r>
              <a:rPr lang="en-US" altLang="fr-FR" sz="1600" dirty="0" err="1">
                <a:solidFill>
                  <a:srgbClr val="00214E"/>
                </a:solidFill>
              </a:rPr>
              <a:t>ou</a:t>
            </a:r>
            <a:r>
              <a:rPr lang="en-US" altLang="fr-FR" sz="1600" dirty="0">
                <a:solidFill>
                  <a:srgbClr val="00214E"/>
                </a:solidFill>
              </a:rPr>
              <a:t> Q2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lang="en-US" altLang="fr-FR" sz="1600" dirty="0">
              <a:solidFill>
                <a:srgbClr val="00214E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fr-FR" sz="1600" u="sng" dirty="0" err="1">
                <a:solidFill>
                  <a:srgbClr val="00214E"/>
                </a:solidFill>
              </a:rPr>
              <a:t>Prérequis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complémentaire</a:t>
            </a:r>
            <a:r>
              <a:rPr lang="en-US" altLang="fr-FR" sz="1600" u="sng" dirty="0">
                <a:solidFill>
                  <a:srgbClr val="00214E"/>
                </a:solidFill>
              </a:rPr>
              <a:t> </a:t>
            </a:r>
            <a:r>
              <a:rPr lang="en-US" altLang="fr-FR" sz="1600" u="sng" dirty="0" err="1">
                <a:solidFill>
                  <a:srgbClr val="00214E"/>
                </a:solidFill>
              </a:rPr>
              <a:t>ajouté</a:t>
            </a:r>
            <a:r>
              <a:rPr lang="en-US" altLang="fr-FR" sz="1600" u="sng" dirty="0">
                <a:solidFill>
                  <a:srgbClr val="00214E"/>
                </a:solidFill>
              </a:rPr>
              <a:t> en Master en sciences de gestion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- LECGE 1337 Math. </a:t>
            </a:r>
            <a:r>
              <a:rPr lang="en-US" altLang="fr-FR" sz="1600" dirty="0" err="1">
                <a:solidFill>
                  <a:srgbClr val="00214E"/>
                </a:solidFill>
              </a:rPr>
              <a:t>avancées</a:t>
            </a:r>
            <a:r>
              <a:rPr lang="en-US" altLang="fr-FR" sz="1600" dirty="0">
                <a:solidFill>
                  <a:srgbClr val="00214E"/>
                </a:solidFill>
              </a:rPr>
              <a:t> et </a:t>
            </a:r>
            <a:r>
              <a:rPr lang="en-US" altLang="fr-FR" sz="1600" dirty="0" err="1">
                <a:solidFill>
                  <a:srgbClr val="00214E"/>
                </a:solidFill>
              </a:rPr>
              <a:t>fondements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  <a:r>
              <a:rPr lang="en-US" altLang="fr-FR" sz="1600" dirty="0" err="1">
                <a:solidFill>
                  <a:srgbClr val="00214E"/>
                </a:solidFill>
              </a:rPr>
              <a:t>d’économétrie</a:t>
            </a:r>
            <a:r>
              <a:rPr lang="en-US" altLang="fr-FR" sz="1600" dirty="0">
                <a:solidFill>
                  <a:srgbClr val="00214E"/>
                </a:solidFill>
              </a:rPr>
              <a:t> (30+15) – 5 </a:t>
            </a:r>
            <a:r>
              <a:rPr lang="en-US" altLang="fr-FR" sz="1600" dirty="0" err="1">
                <a:solidFill>
                  <a:srgbClr val="00214E"/>
                </a:solidFill>
              </a:rPr>
              <a:t>crédits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fr-FR" sz="1600" dirty="0">
                <a:solidFill>
                  <a:srgbClr val="00214E"/>
                </a:solidFill>
              </a:rPr>
              <a:t>=&gt; </a:t>
            </a:r>
            <a:r>
              <a:rPr lang="en-US" altLang="fr-FR" sz="1600" dirty="0">
                <a:solidFill>
                  <a:srgbClr val="00214E"/>
                </a:solidFill>
                <a:hlinkClick r:id="rId2"/>
              </a:rPr>
              <a:t>https://uclouvain.be/prog-2020-min-lgesb100i-formations_accessibles</a:t>
            </a:r>
            <a:r>
              <a:rPr lang="en-US" altLang="fr-FR" sz="1600" dirty="0">
                <a:solidFill>
                  <a:srgbClr val="00214E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n-US" altLang="fr-FR" sz="16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fr-FR" sz="2800" dirty="0">
              <a:solidFill>
                <a:srgbClr val="66003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3437989"/>
      </p:ext>
    </p:extLst>
  </p:cSld>
  <p:clrMapOvr>
    <a:masterClrMapping/>
  </p:clrMapOvr>
</p:sld>
</file>

<file path=ppt/theme/theme1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4300</TotalTime>
  <Words>1795</Words>
  <Application>Microsoft Office PowerPoint</Application>
  <PresentationFormat>Affichage à l'écran (4:3)</PresentationFormat>
  <Paragraphs>193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13</vt:i4>
      </vt:variant>
    </vt:vector>
  </HeadingPairs>
  <TitlesOfParts>
    <vt:vector size="34" baseType="lpstr">
      <vt:lpstr>Arial</vt:lpstr>
      <vt:lpstr>Calibri</vt:lpstr>
      <vt:lpstr>Helvetica</vt:lpstr>
      <vt:lpstr>Montserrat</vt:lpstr>
      <vt:lpstr>17_Conception personnalisée</vt:lpstr>
      <vt:lpstr>Conception personnalisée</vt:lpstr>
      <vt:lpstr>1_Conception personnalisée</vt:lpstr>
      <vt:lpstr>2_Conception personnalisée</vt:lpstr>
      <vt:lpstr>3_Conception personnalisée</vt:lpstr>
      <vt:lpstr>5_Conception personnalisée</vt:lpstr>
      <vt:lpstr>6_Conception personnalisée</vt:lpstr>
      <vt:lpstr>15_Conception personnalisée</vt:lpstr>
      <vt:lpstr>16_Conception personnalisée</vt:lpstr>
      <vt:lpstr>8_Conception personnalisée</vt:lpstr>
      <vt:lpstr>9_Conception personnalisée</vt:lpstr>
      <vt:lpstr>11_Conception personnalisée</vt:lpstr>
      <vt:lpstr>10_Conception personnalisée</vt:lpstr>
      <vt:lpstr>12_Conception personnalisée</vt:lpstr>
      <vt:lpstr>13_Conception personnalisée</vt:lpstr>
      <vt:lpstr>14_Conception personnalisée</vt:lpstr>
      <vt:lpstr>18_Conception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 Nyamabu</dc:creator>
  <cp:lastModifiedBy>Marie Lefevre</cp:lastModifiedBy>
  <cp:revision>92</cp:revision>
  <cp:lastPrinted>2019-03-26T09:17:19Z</cp:lastPrinted>
  <dcterms:created xsi:type="dcterms:W3CDTF">2018-06-29T12:50:19Z</dcterms:created>
  <dcterms:modified xsi:type="dcterms:W3CDTF">2020-03-31T08:37:27Z</dcterms:modified>
</cp:coreProperties>
</file>