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theme/theme10.xml" ContentType="application/vnd.openxmlformats-officedocument.theme+xml"/>
  <Override PartName="/ppt/slideLayouts/slideLayout13.xml" ContentType="application/vnd.openxmlformats-officedocument.presentationml.slideLayout+xml"/>
  <Override PartName="/ppt/theme/theme11.xml" ContentType="application/vnd.openxmlformats-officedocument.theme+xml"/>
  <Override PartName="/ppt/slideLayouts/slideLayout14.xml" ContentType="application/vnd.openxmlformats-officedocument.presentationml.slideLayout+xml"/>
  <Override PartName="/ppt/theme/theme12.xml" ContentType="application/vnd.openxmlformats-officedocument.theme+xml"/>
  <Override PartName="/ppt/slideLayouts/slideLayout15.xml" ContentType="application/vnd.openxmlformats-officedocument.presentationml.slideLayout+xml"/>
  <Override PartName="/ppt/theme/theme13.xml" ContentType="application/vnd.openxmlformats-officedocument.theme+xml"/>
  <Override PartName="/ppt/slideLayouts/slideLayout16.xml" ContentType="application/vnd.openxmlformats-officedocument.presentationml.slideLayout+xml"/>
  <Override PartName="/ppt/theme/theme14.xml" ContentType="application/vnd.openxmlformats-officedocument.theme+xml"/>
  <Override PartName="/ppt/slideLayouts/slideLayout17.xml" ContentType="application/vnd.openxmlformats-officedocument.presentationml.slideLayout+xml"/>
  <Override PartName="/ppt/theme/theme15.xml" ContentType="application/vnd.openxmlformats-officedocument.theme+xml"/>
  <Override PartName="/ppt/slideLayouts/slideLayout18.xml" ContentType="application/vnd.openxmlformats-officedocument.presentationml.slideLayout+xml"/>
  <Override PartName="/ppt/theme/theme16.xml" ContentType="application/vnd.openxmlformats-officedocument.theme+xml"/>
  <Override PartName="/ppt/slideLayouts/slideLayout19.xml" ContentType="application/vnd.openxmlformats-officedocument.presentationml.slideLayout+xml"/>
  <Override PartName="/ppt/theme/theme17.xml" ContentType="application/vnd.openxmlformats-officedocument.theme+xml"/>
  <Override PartName="/ppt/slideLayouts/slideLayout20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3" r:id="rId2"/>
    <p:sldMasterId id="2147483653" r:id="rId3"/>
    <p:sldMasterId id="2147483655" r:id="rId4"/>
    <p:sldMasterId id="2147483657" r:id="rId5"/>
    <p:sldMasterId id="2147483661" r:id="rId6"/>
    <p:sldMasterId id="2147483665" r:id="rId7"/>
    <p:sldMasterId id="2147483667" r:id="rId8"/>
    <p:sldMasterId id="2147483669" r:id="rId9"/>
    <p:sldMasterId id="2147483671" r:id="rId10"/>
    <p:sldMasterId id="2147483673" r:id="rId11"/>
    <p:sldMasterId id="2147483675" r:id="rId12"/>
    <p:sldMasterId id="2147483677" r:id="rId13"/>
    <p:sldMasterId id="2147483679" r:id="rId14"/>
    <p:sldMasterId id="2147483681" r:id="rId15"/>
    <p:sldMasterId id="2147483683" r:id="rId16"/>
    <p:sldMasterId id="2147483685" r:id="rId17"/>
    <p:sldMasterId id="2147483688" r:id="rId18"/>
  </p:sldMasterIdLst>
  <p:notesMasterIdLst>
    <p:notesMasterId r:id="rId34"/>
  </p:notesMasterIdLst>
  <p:handoutMasterIdLst>
    <p:handoutMasterId r:id="rId35"/>
  </p:handoutMasterIdLst>
  <p:sldIdLst>
    <p:sldId id="275" r:id="rId19"/>
    <p:sldId id="281" r:id="rId20"/>
    <p:sldId id="282" r:id="rId21"/>
    <p:sldId id="283" r:id="rId22"/>
    <p:sldId id="284" r:id="rId23"/>
    <p:sldId id="285" r:id="rId24"/>
    <p:sldId id="287" r:id="rId25"/>
    <p:sldId id="286" r:id="rId26"/>
    <p:sldId id="288" r:id="rId27"/>
    <p:sldId id="289" r:id="rId28"/>
    <p:sldId id="290" r:id="rId29"/>
    <p:sldId id="291" r:id="rId30"/>
    <p:sldId id="292" r:id="rId31"/>
    <p:sldId id="293" r:id="rId32"/>
    <p:sldId id="294" r:id="rId3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8">
          <p15:clr>
            <a:srgbClr val="A4A3A4"/>
          </p15:clr>
        </p15:guide>
        <p15:guide id="2" pos="39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8E16"/>
    <a:srgbClr val="88005D"/>
    <a:srgbClr val="004E9C"/>
    <a:srgbClr val="FF43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21" autoAdjust="0"/>
    <p:restoredTop sz="94675" autoAdjust="0"/>
  </p:normalViewPr>
  <p:slideViewPr>
    <p:cSldViewPr>
      <p:cViewPr varScale="1">
        <p:scale>
          <a:sx n="110" d="100"/>
          <a:sy n="110" d="100"/>
        </p:scale>
        <p:origin x="2286" y="108"/>
      </p:cViewPr>
      <p:guideLst>
        <p:guide orient="horz" pos="4178"/>
        <p:guide pos="392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E26A1-4912-4D2B-B922-4E28F9636FAB}" type="datetimeFigureOut">
              <a:rPr lang="fr-BE" smtClean="0"/>
              <a:t>29/03/2017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ED21F-DFC9-48C1-825E-243D49C1AB3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71201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24CF7-B24C-43AB-9221-4F9C711EC6C4}" type="datetimeFigureOut">
              <a:rPr lang="fr-BE" smtClean="0"/>
              <a:t>29/03/2017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409C5-C297-47E6-A3B8-E4B08377745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0917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409C5-C297-47E6-A3B8-E4B08377745C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0854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27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/>
          <p:cNvSpPr>
            <a:spLocks noGrp="1"/>
          </p:cNvSpPr>
          <p:nvPr>
            <p:ph type="pic" sz="quarter" idx="10"/>
          </p:nvPr>
        </p:nvSpPr>
        <p:spPr>
          <a:xfrm>
            <a:off x="1008000" y="1339200"/>
            <a:ext cx="3456000" cy="482400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3" name="Espace réservé pour une image  10"/>
          <p:cNvSpPr>
            <a:spLocks noGrp="1"/>
          </p:cNvSpPr>
          <p:nvPr>
            <p:ph type="pic" sz="quarter" idx="11"/>
          </p:nvPr>
        </p:nvSpPr>
        <p:spPr>
          <a:xfrm>
            <a:off x="4680012" y="1339200"/>
            <a:ext cx="3456000" cy="482400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6478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+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/>
          <p:cNvSpPr>
            <a:spLocks noGrp="1"/>
          </p:cNvSpPr>
          <p:nvPr>
            <p:ph type="pic" sz="quarter" idx="10"/>
          </p:nvPr>
        </p:nvSpPr>
        <p:spPr>
          <a:xfrm>
            <a:off x="4644000" y="1339200"/>
            <a:ext cx="3528000" cy="482400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6000" y="3139200"/>
            <a:ext cx="3816000" cy="1152000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400" baseline="0">
                <a:solidFill>
                  <a:srgbClr val="004E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err="1" smtClean="0"/>
              <a:t>Musdandis</a:t>
            </a:r>
            <a:r>
              <a:rPr lang="fr-BE" dirty="0" smtClean="0"/>
              <a:t> </a:t>
            </a:r>
            <a:r>
              <a:rPr lang="fr-BE" dirty="0" err="1" smtClean="0"/>
              <a:t>dolentia</a:t>
            </a:r>
            <a:r>
              <a:rPr lang="fr-BE" dirty="0" smtClean="0"/>
              <a:t> qui </a:t>
            </a:r>
            <a:r>
              <a:rPr lang="fr-BE" dirty="0" err="1" smtClean="0"/>
              <a:t>ditat</a:t>
            </a:r>
            <a:endParaRPr lang="fr-BE" dirty="0" smtClean="0"/>
          </a:p>
          <a:p>
            <a:pPr lvl="0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90885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+ 2 text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13"/>
          <p:cNvSpPr>
            <a:spLocks noGrp="1"/>
          </p:cNvSpPr>
          <p:nvPr>
            <p:ph type="pic" sz="quarter" idx="10"/>
          </p:nvPr>
        </p:nvSpPr>
        <p:spPr>
          <a:xfrm>
            <a:off x="1008063" y="1342800"/>
            <a:ext cx="3528000" cy="230400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5" name="Espace réservé pour une image  13"/>
          <p:cNvSpPr>
            <a:spLocks noGrp="1"/>
          </p:cNvSpPr>
          <p:nvPr>
            <p:ph type="pic" sz="quarter" idx="11"/>
          </p:nvPr>
        </p:nvSpPr>
        <p:spPr>
          <a:xfrm>
            <a:off x="4680000" y="3934800"/>
            <a:ext cx="3528000" cy="230400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 hasCustomPrompt="1"/>
          </p:nvPr>
        </p:nvSpPr>
        <p:spPr>
          <a:xfrm>
            <a:off x="4680000" y="1339200"/>
            <a:ext cx="3528000" cy="2303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rgbClr val="004E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err="1" smtClean="0"/>
              <a:t>Dolentia</a:t>
            </a:r>
            <a:r>
              <a:rPr lang="fr-BE" dirty="0" smtClean="0"/>
              <a:t> </a:t>
            </a:r>
            <a:r>
              <a:rPr lang="fr-BE" dirty="0" err="1" smtClean="0"/>
              <a:t>musdandis</a:t>
            </a:r>
            <a:r>
              <a:rPr lang="fr-BE" dirty="0" smtClean="0"/>
              <a:t> qui </a:t>
            </a:r>
            <a:r>
              <a:rPr lang="fr-BE" dirty="0" err="1" smtClean="0"/>
              <a:t>ditat</a:t>
            </a:r>
            <a:r>
              <a:rPr lang="fr-BE" dirty="0" smtClean="0"/>
              <a:t> </a:t>
            </a:r>
            <a:r>
              <a:rPr lang="fr-BE" dirty="0" err="1" smtClean="0"/>
              <a:t>orrores</a:t>
            </a:r>
            <a:r>
              <a:rPr lang="fr-BE" dirty="0" smtClean="0"/>
              <a:t> </a:t>
            </a:r>
            <a:r>
              <a:rPr lang="fr-BE" dirty="0" err="1" smtClean="0"/>
              <a:t>tiatur</a:t>
            </a:r>
            <a:r>
              <a:rPr lang="fr-BE" dirty="0" smtClean="0"/>
              <a:t> </a:t>
            </a:r>
            <a:r>
              <a:rPr lang="fr-BE" dirty="0" err="1" smtClean="0"/>
              <a:t>rectem</a:t>
            </a:r>
            <a:r>
              <a:rPr lang="fr-BE" dirty="0" smtClean="0"/>
              <a:t> </a:t>
            </a:r>
            <a:r>
              <a:rPr lang="fr-BE" dirty="0" err="1" smtClean="0"/>
              <a:t>laborunt</a:t>
            </a:r>
            <a:r>
              <a:rPr lang="fr-BE" dirty="0" smtClean="0"/>
              <a:t> </a:t>
            </a:r>
            <a:r>
              <a:rPr lang="fr-BE" dirty="0" err="1" smtClean="0"/>
              <a:t>exeaque</a:t>
            </a:r>
            <a:r>
              <a:rPr lang="fr-BE" dirty="0" smtClean="0"/>
              <a:t> </a:t>
            </a:r>
            <a:r>
              <a:rPr lang="fr-BE" dirty="0" err="1" smtClean="0"/>
              <a:t>eos</a:t>
            </a:r>
            <a:r>
              <a:rPr lang="fr-BE" dirty="0" smtClean="0"/>
              <a:t> </a:t>
            </a:r>
            <a:r>
              <a:rPr lang="fr-BE" dirty="0" err="1" smtClean="0"/>
              <a:t>ius</a:t>
            </a:r>
            <a:r>
              <a:rPr lang="fr-BE" dirty="0" smtClean="0"/>
              <a:t>, con </a:t>
            </a:r>
            <a:r>
              <a:rPr lang="fr-BE" dirty="0" err="1" smtClean="0"/>
              <a:t>nihillaboria</a:t>
            </a:r>
            <a:endParaRPr lang="fr-BE" dirty="0" smtClean="0"/>
          </a:p>
          <a:p>
            <a:pPr lvl="0"/>
            <a:endParaRPr lang="fr-BE" dirty="0"/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3" hasCustomPrompt="1"/>
          </p:nvPr>
        </p:nvSpPr>
        <p:spPr>
          <a:xfrm>
            <a:off x="1007604" y="3933056"/>
            <a:ext cx="3528000" cy="23034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100">
                <a:solidFill>
                  <a:srgbClr val="004E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err="1" smtClean="0"/>
              <a:t>Dolentia</a:t>
            </a:r>
            <a:r>
              <a:rPr lang="fr-BE" dirty="0" smtClean="0"/>
              <a:t> </a:t>
            </a:r>
            <a:r>
              <a:rPr lang="fr-BE" dirty="0" err="1" smtClean="0"/>
              <a:t>musdandis</a:t>
            </a:r>
            <a:r>
              <a:rPr lang="fr-BE" dirty="0" smtClean="0"/>
              <a:t> qui </a:t>
            </a:r>
            <a:r>
              <a:rPr lang="fr-BE" dirty="0" err="1" smtClean="0"/>
              <a:t>ditat</a:t>
            </a:r>
            <a:r>
              <a:rPr lang="fr-BE" dirty="0" smtClean="0"/>
              <a:t> </a:t>
            </a:r>
            <a:r>
              <a:rPr lang="fr-BE" dirty="0" err="1" smtClean="0"/>
              <a:t>orrores</a:t>
            </a:r>
            <a:r>
              <a:rPr lang="fr-BE" dirty="0" smtClean="0"/>
              <a:t> </a:t>
            </a:r>
            <a:r>
              <a:rPr lang="fr-BE" dirty="0" err="1" smtClean="0"/>
              <a:t>tiatur</a:t>
            </a:r>
            <a:r>
              <a:rPr lang="fr-BE" dirty="0" smtClean="0"/>
              <a:t> </a:t>
            </a:r>
            <a:r>
              <a:rPr lang="fr-BE" dirty="0" err="1" smtClean="0"/>
              <a:t>rectem</a:t>
            </a:r>
            <a:r>
              <a:rPr lang="fr-BE" dirty="0" smtClean="0"/>
              <a:t> </a:t>
            </a:r>
            <a:r>
              <a:rPr lang="fr-BE" dirty="0" err="1" smtClean="0"/>
              <a:t>laborunt</a:t>
            </a:r>
            <a:r>
              <a:rPr lang="fr-BE" dirty="0" smtClean="0"/>
              <a:t> </a:t>
            </a:r>
            <a:r>
              <a:rPr lang="fr-BE" dirty="0" err="1" smtClean="0"/>
              <a:t>exeaque</a:t>
            </a:r>
            <a:r>
              <a:rPr lang="fr-BE" dirty="0" smtClean="0"/>
              <a:t> </a:t>
            </a:r>
            <a:r>
              <a:rPr lang="fr-BE" dirty="0" err="1" smtClean="0"/>
              <a:t>eos</a:t>
            </a:r>
            <a:r>
              <a:rPr lang="fr-BE" dirty="0" smtClean="0"/>
              <a:t> </a:t>
            </a:r>
            <a:r>
              <a:rPr lang="fr-BE" dirty="0" err="1" smtClean="0"/>
              <a:t>ius</a:t>
            </a:r>
            <a:r>
              <a:rPr lang="fr-BE" dirty="0" smtClean="0"/>
              <a:t>, con </a:t>
            </a:r>
            <a:r>
              <a:rPr lang="fr-BE" dirty="0" err="1" smtClean="0"/>
              <a:t>nihillaboria</a:t>
            </a:r>
            <a:endParaRPr lang="fr-BE" dirty="0" smtClean="0"/>
          </a:p>
          <a:p>
            <a:pPr lvl="0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52387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puc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2000" y="1414800"/>
            <a:ext cx="6480000" cy="79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fr-BE" dirty="0" err="1" smtClean="0"/>
              <a:t>Doluptat</a:t>
            </a:r>
            <a:r>
              <a:rPr lang="fr-BE" dirty="0" smtClean="0"/>
              <a:t> </a:t>
            </a:r>
            <a:r>
              <a:rPr lang="fr-BE" dirty="0" err="1" smtClean="0"/>
              <a:t>estio</a:t>
            </a:r>
            <a:endParaRPr lang="fr-BE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1692000" y="2422800"/>
            <a:ext cx="6624000" cy="32400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100">
                <a:solidFill>
                  <a:srgbClr val="004E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err="1" smtClean="0"/>
              <a:t>Aperum</a:t>
            </a:r>
            <a:r>
              <a:rPr lang="fr-BE" dirty="0" smtClean="0"/>
              <a:t> </a:t>
            </a:r>
            <a:r>
              <a:rPr lang="fr-BE" dirty="0" err="1" smtClean="0"/>
              <a:t>rero</a:t>
            </a:r>
            <a:r>
              <a:rPr lang="fr-BE" dirty="0" smtClean="0"/>
              <a:t> con </a:t>
            </a:r>
            <a:r>
              <a:rPr lang="fr-BE" dirty="0" err="1" smtClean="0"/>
              <a:t>pedi</a:t>
            </a:r>
            <a:r>
              <a:rPr lang="fr-BE" dirty="0" smtClean="0"/>
              <a:t> </a:t>
            </a:r>
          </a:p>
          <a:p>
            <a:pPr lvl="0"/>
            <a:r>
              <a:rPr lang="fr-BE" dirty="0" err="1" smtClean="0"/>
              <a:t>Temporerita</a:t>
            </a:r>
            <a:r>
              <a:rPr lang="fr-BE" dirty="0" smtClean="0"/>
              <a:t> </a:t>
            </a:r>
            <a:r>
              <a:rPr lang="fr-BE" dirty="0" err="1" smtClean="0"/>
              <a:t>venimpore</a:t>
            </a:r>
            <a:r>
              <a:rPr lang="fr-BE" dirty="0" smtClean="0"/>
              <a:t> </a:t>
            </a:r>
            <a:r>
              <a:rPr lang="fr-BE" dirty="0" err="1" smtClean="0"/>
              <a:t>sandandit</a:t>
            </a:r>
            <a:r>
              <a:rPr lang="fr-BE" dirty="0" smtClean="0"/>
              <a:t> </a:t>
            </a:r>
            <a:r>
              <a:rPr lang="fr-BE" dirty="0" err="1" smtClean="0"/>
              <a:t>abo</a:t>
            </a:r>
            <a:endParaRPr lang="fr-BE" dirty="0" smtClean="0"/>
          </a:p>
          <a:p>
            <a:pPr lvl="0"/>
            <a:r>
              <a:rPr lang="fr-BE" dirty="0" smtClean="0"/>
              <a:t>Ut que </a:t>
            </a:r>
            <a:r>
              <a:rPr lang="fr-BE" dirty="0" err="1" smtClean="0"/>
              <a:t>verrovi</a:t>
            </a:r>
            <a:r>
              <a:rPr lang="fr-BE" dirty="0" smtClean="0"/>
              <a:t> </a:t>
            </a:r>
            <a:r>
              <a:rPr lang="fr-BE" dirty="0" err="1" smtClean="0"/>
              <a:t>debist</a:t>
            </a:r>
            <a:r>
              <a:rPr lang="fr-BE" dirty="0" smtClean="0"/>
              <a:t> </a:t>
            </a:r>
            <a:r>
              <a:rPr lang="fr-BE" dirty="0" err="1" smtClean="0"/>
              <a:t>hiliquae</a:t>
            </a:r>
            <a:r>
              <a:rPr lang="fr-BE" dirty="0" smtClean="0"/>
              <a:t> </a:t>
            </a:r>
          </a:p>
          <a:p>
            <a:pPr lvl="0"/>
            <a:r>
              <a:rPr lang="fr-BE" dirty="0" err="1" smtClean="0"/>
              <a:t>Conet</a:t>
            </a:r>
            <a:r>
              <a:rPr lang="fr-BE" dirty="0" smtClean="0"/>
              <a:t> </a:t>
            </a:r>
            <a:r>
              <a:rPr lang="fr-BE" dirty="0" err="1" smtClean="0"/>
              <a:t>essequi</a:t>
            </a:r>
            <a:r>
              <a:rPr lang="fr-BE" dirty="0" smtClean="0"/>
              <a:t> </a:t>
            </a:r>
            <a:r>
              <a:rPr lang="fr-BE" dirty="0" err="1" smtClean="0"/>
              <a:t>illo</a:t>
            </a:r>
            <a:r>
              <a:rPr lang="fr-BE" dirty="0" smtClean="0"/>
              <a:t> </a:t>
            </a:r>
            <a:r>
              <a:rPr lang="fr-BE" dirty="0" err="1" smtClean="0"/>
              <a:t>dolestem</a:t>
            </a:r>
            <a:r>
              <a:rPr lang="fr-BE" dirty="0" smtClean="0"/>
              <a:t> </a:t>
            </a:r>
            <a:r>
              <a:rPr lang="fr-BE" dirty="0" err="1" smtClean="0"/>
              <a:t>voloren</a:t>
            </a:r>
            <a:r>
              <a:rPr lang="fr-BE" dirty="0" smtClean="0"/>
              <a:t> </a:t>
            </a:r>
            <a:r>
              <a:rPr lang="fr-BE" dirty="0" err="1" smtClean="0"/>
              <a:t>imaionsequi</a:t>
            </a:r>
            <a:endParaRPr lang="fr-BE" dirty="0" smtClean="0"/>
          </a:p>
          <a:p>
            <a:pPr lvl="0"/>
            <a:r>
              <a:rPr lang="fr-BE" dirty="0" err="1" smtClean="0"/>
              <a:t>Aceptae</a:t>
            </a:r>
            <a:r>
              <a:rPr lang="fr-BE" dirty="0" smtClean="0"/>
              <a:t> nus </a:t>
            </a:r>
            <a:r>
              <a:rPr lang="fr-BE" dirty="0" err="1" smtClean="0"/>
              <a:t>autatincti</a:t>
            </a:r>
            <a:r>
              <a:rPr lang="fr-BE" dirty="0" smtClean="0"/>
              <a:t> </a:t>
            </a:r>
          </a:p>
          <a:p>
            <a:pPr lvl="0"/>
            <a:r>
              <a:rPr lang="fr-BE" dirty="0" smtClean="0"/>
              <a:t>To </a:t>
            </a:r>
            <a:r>
              <a:rPr lang="fr-BE" dirty="0" err="1" smtClean="0"/>
              <a:t>velestiurit</a:t>
            </a:r>
            <a:r>
              <a:rPr lang="fr-BE" dirty="0" smtClean="0"/>
              <a:t> que </a:t>
            </a:r>
            <a:r>
              <a:rPr lang="fr-BE" dirty="0" err="1" smtClean="0"/>
              <a:t>eiunt</a:t>
            </a:r>
            <a:r>
              <a:rPr lang="fr-BE" dirty="0" smtClean="0"/>
              <a:t> </a:t>
            </a:r>
            <a:r>
              <a:rPr lang="fr-BE" dirty="0" err="1" smtClean="0"/>
              <a:t>vellabo</a:t>
            </a:r>
            <a:endParaRPr lang="fr-BE" dirty="0" smtClean="0"/>
          </a:p>
          <a:p>
            <a:pPr lvl="0"/>
            <a:r>
              <a:rPr lang="fr-BE" dirty="0" err="1" smtClean="0"/>
              <a:t>Untoria</a:t>
            </a:r>
            <a:r>
              <a:rPr lang="fr-BE" dirty="0" smtClean="0"/>
              <a:t> </a:t>
            </a:r>
            <a:r>
              <a:rPr lang="fr-BE" dirty="0" err="1" smtClean="0"/>
              <a:t>eremquo</a:t>
            </a:r>
            <a:r>
              <a:rPr lang="fr-BE" dirty="0" smtClean="0"/>
              <a:t> </a:t>
            </a:r>
            <a:r>
              <a:rPr lang="fr-BE" dirty="0" err="1" smtClean="0"/>
              <a:t>ssimi</a:t>
            </a:r>
            <a:r>
              <a:rPr lang="fr-BE" dirty="0" smtClean="0"/>
              <a:t>, </a:t>
            </a:r>
            <a:r>
              <a:rPr lang="fr-BE" dirty="0" err="1" smtClean="0"/>
              <a:t>consequ</a:t>
            </a:r>
            <a:r>
              <a:rPr lang="fr-BE" dirty="0" smtClean="0"/>
              <a:t> </a:t>
            </a:r>
          </a:p>
          <a:p>
            <a:pPr lvl="0"/>
            <a:r>
              <a:rPr lang="fr-BE" dirty="0" err="1" smtClean="0"/>
              <a:t>Aspiderum</a:t>
            </a:r>
            <a:r>
              <a:rPr lang="fr-BE" dirty="0" smtClean="0"/>
              <a:t> </a:t>
            </a:r>
            <a:r>
              <a:rPr lang="fr-BE" dirty="0" err="1" smtClean="0"/>
              <a:t>facipsunt</a:t>
            </a:r>
            <a:r>
              <a:rPr lang="fr-BE" dirty="0" smtClean="0"/>
              <a:t> </a:t>
            </a:r>
            <a:r>
              <a:rPr lang="fr-BE" dirty="0" err="1" smtClean="0"/>
              <a:t>fuga</a:t>
            </a:r>
            <a:endParaRPr lang="fr-BE" dirty="0" smtClean="0"/>
          </a:p>
          <a:p>
            <a:pPr lvl="0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83628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numérot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2000" y="1414800"/>
            <a:ext cx="6480000" cy="79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fr-BE" dirty="0" err="1" smtClean="0"/>
              <a:t>Doluptat</a:t>
            </a:r>
            <a:r>
              <a:rPr lang="fr-BE" dirty="0" smtClean="0"/>
              <a:t> </a:t>
            </a:r>
            <a:r>
              <a:rPr lang="fr-BE" dirty="0" err="1" smtClean="0"/>
              <a:t>estio</a:t>
            </a:r>
            <a:endParaRPr lang="fr-BE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1692000" y="2422800"/>
            <a:ext cx="6624000" cy="3240000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2100">
                <a:solidFill>
                  <a:srgbClr val="004E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err="1" smtClean="0"/>
              <a:t>Aperum</a:t>
            </a:r>
            <a:r>
              <a:rPr lang="fr-BE" dirty="0" smtClean="0"/>
              <a:t> </a:t>
            </a:r>
            <a:r>
              <a:rPr lang="fr-BE" dirty="0" err="1" smtClean="0"/>
              <a:t>rero</a:t>
            </a:r>
            <a:r>
              <a:rPr lang="fr-BE" dirty="0" smtClean="0"/>
              <a:t> con </a:t>
            </a:r>
            <a:r>
              <a:rPr lang="fr-BE" dirty="0" err="1" smtClean="0"/>
              <a:t>pedi</a:t>
            </a:r>
            <a:r>
              <a:rPr lang="fr-BE" dirty="0" smtClean="0"/>
              <a:t> </a:t>
            </a:r>
          </a:p>
          <a:p>
            <a:pPr lvl="0"/>
            <a:r>
              <a:rPr lang="fr-BE" dirty="0" err="1" smtClean="0"/>
              <a:t>Temporerita</a:t>
            </a:r>
            <a:r>
              <a:rPr lang="fr-BE" dirty="0" smtClean="0"/>
              <a:t> </a:t>
            </a:r>
            <a:r>
              <a:rPr lang="fr-BE" dirty="0" err="1" smtClean="0"/>
              <a:t>venimpore</a:t>
            </a:r>
            <a:r>
              <a:rPr lang="fr-BE" dirty="0" smtClean="0"/>
              <a:t> </a:t>
            </a:r>
            <a:r>
              <a:rPr lang="fr-BE" dirty="0" err="1" smtClean="0"/>
              <a:t>sandandit</a:t>
            </a:r>
            <a:r>
              <a:rPr lang="fr-BE" dirty="0" smtClean="0"/>
              <a:t> </a:t>
            </a:r>
            <a:r>
              <a:rPr lang="fr-BE" dirty="0" err="1" smtClean="0"/>
              <a:t>abo</a:t>
            </a:r>
            <a:endParaRPr lang="fr-BE" dirty="0" smtClean="0"/>
          </a:p>
          <a:p>
            <a:pPr lvl="0"/>
            <a:r>
              <a:rPr lang="fr-BE" dirty="0" smtClean="0"/>
              <a:t>Ut que </a:t>
            </a:r>
            <a:r>
              <a:rPr lang="fr-BE" dirty="0" err="1" smtClean="0"/>
              <a:t>verrovi</a:t>
            </a:r>
            <a:r>
              <a:rPr lang="fr-BE" dirty="0" smtClean="0"/>
              <a:t> </a:t>
            </a:r>
            <a:r>
              <a:rPr lang="fr-BE" dirty="0" err="1" smtClean="0"/>
              <a:t>debist</a:t>
            </a:r>
            <a:r>
              <a:rPr lang="fr-BE" dirty="0" smtClean="0"/>
              <a:t> </a:t>
            </a:r>
            <a:r>
              <a:rPr lang="fr-BE" dirty="0" err="1" smtClean="0"/>
              <a:t>hiliquae</a:t>
            </a:r>
            <a:r>
              <a:rPr lang="fr-BE" dirty="0" smtClean="0"/>
              <a:t> </a:t>
            </a:r>
          </a:p>
          <a:p>
            <a:pPr lvl="0"/>
            <a:r>
              <a:rPr lang="fr-BE" dirty="0" err="1" smtClean="0"/>
              <a:t>Conet</a:t>
            </a:r>
            <a:r>
              <a:rPr lang="fr-BE" dirty="0" smtClean="0"/>
              <a:t> </a:t>
            </a:r>
            <a:r>
              <a:rPr lang="fr-BE" dirty="0" err="1" smtClean="0"/>
              <a:t>essequi</a:t>
            </a:r>
            <a:r>
              <a:rPr lang="fr-BE" dirty="0" smtClean="0"/>
              <a:t> </a:t>
            </a:r>
            <a:r>
              <a:rPr lang="fr-BE" dirty="0" err="1" smtClean="0"/>
              <a:t>illo</a:t>
            </a:r>
            <a:r>
              <a:rPr lang="fr-BE" dirty="0" smtClean="0"/>
              <a:t> </a:t>
            </a:r>
            <a:r>
              <a:rPr lang="fr-BE" dirty="0" err="1" smtClean="0"/>
              <a:t>dolestem</a:t>
            </a:r>
            <a:r>
              <a:rPr lang="fr-BE" dirty="0" smtClean="0"/>
              <a:t> </a:t>
            </a:r>
            <a:r>
              <a:rPr lang="fr-BE" dirty="0" err="1" smtClean="0"/>
              <a:t>voloren</a:t>
            </a:r>
            <a:r>
              <a:rPr lang="fr-BE" dirty="0" smtClean="0"/>
              <a:t> </a:t>
            </a:r>
            <a:r>
              <a:rPr lang="fr-BE" dirty="0" err="1" smtClean="0"/>
              <a:t>imaionsequi</a:t>
            </a:r>
            <a:endParaRPr lang="fr-BE" dirty="0" smtClean="0"/>
          </a:p>
          <a:p>
            <a:pPr lvl="0"/>
            <a:r>
              <a:rPr lang="fr-BE" dirty="0" err="1" smtClean="0"/>
              <a:t>Aceptae</a:t>
            </a:r>
            <a:r>
              <a:rPr lang="fr-BE" dirty="0" smtClean="0"/>
              <a:t> nus </a:t>
            </a:r>
            <a:r>
              <a:rPr lang="fr-BE" dirty="0" err="1" smtClean="0"/>
              <a:t>autatincti</a:t>
            </a:r>
            <a:r>
              <a:rPr lang="fr-BE" dirty="0" smtClean="0"/>
              <a:t> </a:t>
            </a:r>
          </a:p>
          <a:p>
            <a:pPr lvl="0"/>
            <a:r>
              <a:rPr lang="fr-BE" dirty="0" smtClean="0"/>
              <a:t>To </a:t>
            </a:r>
            <a:r>
              <a:rPr lang="fr-BE" dirty="0" err="1" smtClean="0"/>
              <a:t>velestiurit</a:t>
            </a:r>
            <a:r>
              <a:rPr lang="fr-BE" dirty="0" smtClean="0"/>
              <a:t> que </a:t>
            </a:r>
            <a:r>
              <a:rPr lang="fr-BE" dirty="0" err="1" smtClean="0"/>
              <a:t>eiunt</a:t>
            </a:r>
            <a:r>
              <a:rPr lang="fr-BE" dirty="0" smtClean="0"/>
              <a:t> </a:t>
            </a:r>
            <a:r>
              <a:rPr lang="fr-BE" dirty="0" err="1" smtClean="0"/>
              <a:t>vellabo</a:t>
            </a:r>
            <a:endParaRPr lang="fr-BE" dirty="0" smtClean="0"/>
          </a:p>
          <a:p>
            <a:pPr lvl="0"/>
            <a:r>
              <a:rPr lang="fr-BE" dirty="0" err="1" smtClean="0"/>
              <a:t>Untoria</a:t>
            </a:r>
            <a:r>
              <a:rPr lang="fr-BE" dirty="0" smtClean="0"/>
              <a:t> </a:t>
            </a:r>
            <a:r>
              <a:rPr lang="fr-BE" dirty="0" err="1" smtClean="0"/>
              <a:t>eremquo</a:t>
            </a:r>
            <a:r>
              <a:rPr lang="fr-BE" dirty="0" smtClean="0"/>
              <a:t> </a:t>
            </a:r>
            <a:r>
              <a:rPr lang="fr-BE" dirty="0" err="1" smtClean="0"/>
              <a:t>ssimi</a:t>
            </a:r>
            <a:r>
              <a:rPr lang="fr-BE" dirty="0" smtClean="0"/>
              <a:t>, </a:t>
            </a:r>
            <a:r>
              <a:rPr lang="fr-BE" dirty="0" err="1" smtClean="0"/>
              <a:t>consequ</a:t>
            </a:r>
            <a:r>
              <a:rPr lang="fr-BE" dirty="0" smtClean="0"/>
              <a:t> </a:t>
            </a:r>
          </a:p>
          <a:p>
            <a:pPr lvl="0"/>
            <a:r>
              <a:rPr lang="fr-BE" dirty="0" err="1" smtClean="0"/>
              <a:t>Aspiderum</a:t>
            </a:r>
            <a:r>
              <a:rPr lang="fr-BE" dirty="0" smtClean="0"/>
              <a:t> </a:t>
            </a:r>
            <a:r>
              <a:rPr lang="fr-BE" dirty="0" err="1" smtClean="0"/>
              <a:t>facipsunt</a:t>
            </a:r>
            <a:r>
              <a:rPr lang="fr-BE" dirty="0" smtClean="0"/>
              <a:t> </a:t>
            </a:r>
            <a:r>
              <a:rPr lang="fr-BE" dirty="0" err="1" smtClean="0"/>
              <a:t>fuga</a:t>
            </a:r>
            <a:endParaRPr lang="fr-BE" dirty="0" smtClean="0"/>
          </a:p>
          <a:p>
            <a:pPr lvl="0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21940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er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2000" y="1447200"/>
            <a:ext cx="6912000" cy="71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BE" sz="2400" kern="1200" dirty="0">
                <a:solidFill>
                  <a:srgbClr val="004E9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smtClean="0"/>
              <a:t>APERUM RERO CON PEDI</a:t>
            </a:r>
            <a:endParaRPr lang="fr-BE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1691456" y="2422800"/>
            <a:ext cx="6624638" cy="2482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4E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err="1" smtClean="0"/>
              <a:t>Aperum</a:t>
            </a:r>
            <a:r>
              <a:rPr lang="fr-BE" dirty="0" smtClean="0"/>
              <a:t> </a:t>
            </a:r>
            <a:r>
              <a:rPr lang="fr-BE" dirty="0" err="1" smtClean="0"/>
              <a:t>rero</a:t>
            </a:r>
            <a:r>
              <a:rPr lang="fr-BE" dirty="0" smtClean="0"/>
              <a:t> con </a:t>
            </a:r>
            <a:r>
              <a:rPr lang="fr-BE" dirty="0" err="1" smtClean="0"/>
              <a:t>pedi</a:t>
            </a:r>
            <a:r>
              <a:rPr lang="fr-BE" dirty="0" smtClean="0"/>
              <a:t> </a:t>
            </a:r>
            <a:r>
              <a:rPr lang="fr-BE" dirty="0" err="1" smtClean="0"/>
              <a:t>temporerita</a:t>
            </a:r>
            <a:r>
              <a:rPr lang="fr-BE" dirty="0" smtClean="0"/>
              <a:t> </a:t>
            </a:r>
            <a:r>
              <a:rPr lang="fr-BE" dirty="0" err="1" smtClean="0"/>
              <a:t>venimpore</a:t>
            </a:r>
            <a:r>
              <a:rPr lang="fr-BE" dirty="0" smtClean="0"/>
              <a:t> </a:t>
            </a:r>
            <a:r>
              <a:rPr lang="fr-BE" dirty="0" err="1" smtClean="0"/>
              <a:t>sandandit</a:t>
            </a:r>
            <a:r>
              <a:rPr lang="fr-BE" dirty="0" smtClean="0"/>
              <a:t> </a:t>
            </a:r>
            <a:r>
              <a:rPr lang="fr-BE" dirty="0" err="1" smtClean="0"/>
              <a:t>abo</a:t>
            </a:r>
            <a:r>
              <a:rPr lang="fr-BE" dirty="0" smtClean="0"/>
              <a:t>. Ut que </a:t>
            </a:r>
            <a:r>
              <a:rPr lang="fr-BE" dirty="0" err="1" smtClean="0"/>
              <a:t>verrovi</a:t>
            </a:r>
            <a:r>
              <a:rPr lang="fr-BE" dirty="0" smtClean="0"/>
              <a:t> </a:t>
            </a:r>
            <a:r>
              <a:rPr lang="fr-BE" dirty="0" err="1" smtClean="0"/>
              <a:t>debist</a:t>
            </a:r>
            <a:r>
              <a:rPr lang="fr-BE" dirty="0" smtClean="0"/>
              <a:t> </a:t>
            </a:r>
            <a:r>
              <a:rPr lang="fr-BE" dirty="0" err="1" smtClean="0"/>
              <a:t>hiliquae</a:t>
            </a:r>
            <a:r>
              <a:rPr lang="fr-BE" dirty="0" smtClean="0"/>
              <a:t> </a:t>
            </a:r>
            <a:r>
              <a:rPr lang="fr-BE" dirty="0" err="1" smtClean="0"/>
              <a:t>conet</a:t>
            </a:r>
            <a:r>
              <a:rPr lang="fr-BE" dirty="0" smtClean="0"/>
              <a:t> </a:t>
            </a:r>
            <a:r>
              <a:rPr lang="fr-BE" dirty="0" err="1" smtClean="0"/>
              <a:t>essequi</a:t>
            </a:r>
            <a:r>
              <a:rPr lang="fr-BE" dirty="0" smtClean="0"/>
              <a:t> </a:t>
            </a:r>
            <a:r>
              <a:rPr lang="fr-BE" dirty="0" err="1" smtClean="0"/>
              <a:t>illo</a:t>
            </a:r>
            <a:r>
              <a:rPr lang="fr-BE" dirty="0" smtClean="0"/>
              <a:t> </a:t>
            </a:r>
            <a:r>
              <a:rPr lang="fr-BE" dirty="0" err="1" smtClean="0"/>
              <a:t>dolestem</a:t>
            </a:r>
            <a:r>
              <a:rPr lang="fr-BE" dirty="0" smtClean="0"/>
              <a:t> </a:t>
            </a:r>
            <a:r>
              <a:rPr lang="fr-BE" dirty="0" err="1" smtClean="0"/>
              <a:t>voloren</a:t>
            </a:r>
            <a:r>
              <a:rPr lang="fr-BE" dirty="0" smtClean="0"/>
              <a:t> </a:t>
            </a:r>
            <a:r>
              <a:rPr lang="fr-BE" dirty="0" err="1" smtClean="0"/>
              <a:t>imaionsequi</a:t>
            </a:r>
            <a:r>
              <a:rPr lang="fr-BE" dirty="0" smtClean="0"/>
              <a:t> </a:t>
            </a:r>
            <a:r>
              <a:rPr lang="fr-BE" dirty="0" err="1" smtClean="0"/>
              <a:t>aceptae</a:t>
            </a:r>
            <a:r>
              <a:rPr lang="fr-BE" dirty="0" smtClean="0"/>
              <a:t> nus </a:t>
            </a:r>
            <a:r>
              <a:rPr lang="fr-BE" dirty="0" err="1" smtClean="0"/>
              <a:t>autatincti</a:t>
            </a:r>
            <a:r>
              <a:rPr lang="fr-BE" dirty="0" smtClean="0"/>
              <a:t> to </a:t>
            </a:r>
            <a:r>
              <a:rPr lang="fr-BE" dirty="0" err="1" smtClean="0"/>
              <a:t>velestiurit</a:t>
            </a:r>
            <a:r>
              <a:rPr lang="fr-BE" dirty="0" smtClean="0"/>
              <a:t> que </a:t>
            </a:r>
            <a:r>
              <a:rPr lang="fr-BE" dirty="0" err="1" smtClean="0"/>
              <a:t>eiunt</a:t>
            </a:r>
            <a:r>
              <a:rPr lang="fr-BE" dirty="0" smtClean="0"/>
              <a:t> </a:t>
            </a:r>
            <a:r>
              <a:rPr lang="fr-BE" dirty="0" err="1" smtClean="0"/>
              <a:t>vellabo</a:t>
            </a:r>
            <a:r>
              <a:rPr lang="fr-BE" dirty="0" smtClean="0"/>
              <a:t>. </a:t>
            </a:r>
            <a:r>
              <a:rPr lang="fr-BE" dirty="0" err="1" smtClean="0"/>
              <a:t>Untoria</a:t>
            </a:r>
            <a:r>
              <a:rPr lang="fr-BE" dirty="0" smtClean="0"/>
              <a:t> </a:t>
            </a:r>
            <a:r>
              <a:rPr lang="fr-BE" dirty="0" err="1" smtClean="0"/>
              <a:t>eremquo</a:t>
            </a:r>
            <a:r>
              <a:rPr lang="fr-BE" dirty="0" smtClean="0"/>
              <a:t> </a:t>
            </a:r>
            <a:r>
              <a:rPr lang="fr-BE" dirty="0" err="1" smtClean="0"/>
              <a:t>ssimi</a:t>
            </a:r>
            <a:r>
              <a:rPr lang="fr-BE" dirty="0" smtClean="0"/>
              <a:t>, </a:t>
            </a:r>
            <a:r>
              <a:rPr lang="fr-BE" dirty="0" err="1" smtClean="0"/>
              <a:t>consequ</a:t>
            </a:r>
            <a:r>
              <a:rPr lang="fr-BE" dirty="0" smtClean="0"/>
              <a:t> </a:t>
            </a:r>
            <a:r>
              <a:rPr lang="fr-BE" dirty="0" err="1" smtClean="0"/>
              <a:t>aspiderum</a:t>
            </a:r>
            <a:r>
              <a:rPr lang="fr-BE" dirty="0" smtClean="0"/>
              <a:t> </a:t>
            </a:r>
            <a:r>
              <a:rPr lang="fr-BE" dirty="0" err="1" smtClean="0"/>
              <a:t>facipsunt</a:t>
            </a:r>
            <a:r>
              <a:rPr lang="fr-BE" dirty="0" smtClean="0"/>
              <a:t> </a:t>
            </a:r>
            <a:r>
              <a:rPr lang="fr-BE" dirty="0" err="1" smtClean="0"/>
              <a:t>fuga</a:t>
            </a:r>
            <a:r>
              <a:rPr lang="fr-BE" dirty="0" smtClean="0"/>
              <a:t>. </a:t>
            </a:r>
            <a:r>
              <a:rPr lang="fr-BE" dirty="0" err="1" smtClean="0"/>
              <a:t>Bero</a:t>
            </a:r>
            <a:r>
              <a:rPr lang="fr-BE" dirty="0" smtClean="0"/>
              <a:t> ide </a:t>
            </a:r>
            <a:r>
              <a:rPr lang="fr-BE" dirty="0" err="1" smtClean="0"/>
              <a:t>porepera</a:t>
            </a:r>
            <a:r>
              <a:rPr lang="fr-BE" dirty="0" smtClean="0"/>
              <a:t> </a:t>
            </a:r>
            <a:r>
              <a:rPr lang="fr-BE" dirty="0" err="1" smtClean="0"/>
              <a:t>quam</a:t>
            </a:r>
            <a:r>
              <a:rPr lang="fr-BE" dirty="0" smtClean="0"/>
              <a:t> </a:t>
            </a:r>
            <a:r>
              <a:rPr lang="fr-BE" dirty="0" err="1" smtClean="0"/>
              <a:t>doluptur</a:t>
            </a:r>
            <a:r>
              <a:rPr lang="fr-BE" dirty="0" smtClean="0"/>
              <a:t>?</a:t>
            </a:r>
          </a:p>
          <a:p>
            <a:pPr lvl="0"/>
            <a:endParaRPr lang="fr-BE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692000" y="5086800"/>
            <a:ext cx="6624000" cy="71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i="1">
                <a:solidFill>
                  <a:srgbClr val="FF43A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fr-BE" dirty="0" err="1" smtClean="0"/>
              <a:t>Tiatusandunt</a:t>
            </a:r>
            <a:r>
              <a:rPr lang="fr-BE" dirty="0" smtClean="0"/>
              <a:t> </a:t>
            </a:r>
            <a:r>
              <a:rPr lang="fr-BE" dirty="0" err="1" smtClean="0"/>
              <a:t>illecta</a:t>
            </a:r>
            <a:r>
              <a:rPr lang="fr-BE" dirty="0" smtClean="0"/>
              <a:t> </a:t>
            </a:r>
            <a:r>
              <a:rPr lang="fr-BE" dirty="0" err="1" smtClean="0"/>
              <a:t>preperuntium</a:t>
            </a:r>
            <a:r>
              <a:rPr lang="fr-BE" dirty="0" smtClean="0"/>
              <a:t> </a:t>
            </a:r>
            <a:r>
              <a:rPr lang="fr-BE" dirty="0" err="1" smtClean="0"/>
              <a:t>natenis</a:t>
            </a:r>
            <a:endParaRPr lang="fr-BE" dirty="0" smtClean="0"/>
          </a:p>
          <a:p>
            <a:pPr lvl="0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99379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er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2000" y="1447200"/>
            <a:ext cx="6912000" cy="71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BE" sz="2400" kern="1200" dirty="0">
                <a:solidFill>
                  <a:srgbClr val="004E9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smtClean="0"/>
              <a:t>APERUM RERO CON PEDI</a:t>
            </a:r>
            <a:endParaRPr lang="fr-BE" dirty="0"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1692000" y="2422800"/>
            <a:ext cx="4392000" cy="374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4E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err="1" smtClean="0"/>
              <a:t>Aperum</a:t>
            </a:r>
            <a:r>
              <a:rPr lang="fr-BE" dirty="0" smtClean="0"/>
              <a:t> </a:t>
            </a:r>
            <a:r>
              <a:rPr lang="fr-BE" dirty="0" err="1" smtClean="0"/>
              <a:t>rero</a:t>
            </a:r>
            <a:r>
              <a:rPr lang="fr-BE" dirty="0" smtClean="0"/>
              <a:t> con </a:t>
            </a:r>
            <a:r>
              <a:rPr lang="fr-BE" dirty="0" err="1" smtClean="0"/>
              <a:t>pedi</a:t>
            </a:r>
            <a:r>
              <a:rPr lang="fr-BE" dirty="0" smtClean="0"/>
              <a:t> </a:t>
            </a:r>
            <a:r>
              <a:rPr lang="fr-BE" dirty="0" err="1" smtClean="0"/>
              <a:t>temporerita</a:t>
            </a:r>
            <a:r>
              <a:rPr lang="fr-BE" dirty="0" smtClean="0"/>
              <a:t> </a:t>
            </a:r>
            <a:r>
              <a:rPr lang="fr-BE" dirty="0" err="1" smtClean="0"/>
              <a:t>venimpore</a:t>
            </a:r>
            <a:r>
              <a:rPr lang="fr-BE" dirty="0" smtClean="0"/>
              <a:t> </a:t>
            </a:r>
            <a:r>
              <a:rPr lang="fr-BE" dirty="0" err="1" smtClean="0"/>
              <a:t>sandandit</a:t>
            </a:r>
            <a:r>
              <a:rPr lang="fr-BE" dirty="0" smtClean="0"/>
              <a:t> </a:t>
            </a:r>
            <a:r>
              <a:rPr lang="fr-BE" dirty="0" err="1" smtClean="0"/>
              <a:t>abo</a:t>
            </a:r>
            <a:r>
              <a:rPr lang="fr-BE" dirty="0" smtClean="0"/>
              <a:t>. </a:t>
            </a:r>
          </a:p>
          <a:p>
            <a:pPr lvl="0"/>
            <a:endParaRPr lang="fr-BE" dirty="0" smtClean="0"/>
          </a:p>
          <a:p>
            <a:pPr lvl="0"/>
            <a:r>
              <a:rPr lang="fr-BE" dirty="0" smtClean="0"/>
              <a:t>Ut que </a:t>
            </a:r>
            <a:r>
              <a:rPr lang="fr-BE" dirty="0" err="1" smtClean="0"/>
              <a:t>verrovi</a:t>
            </a:r>
            <a:r>
              <a:rPr lang="fr-BE" dirty="0" smtClean="0"/>
              <a:t> </a:t>
            </a:r>
            <a:r>
              <a:rPr lang="fr-BE" dirty="0" err="1" smtClean="0"/>
              <a:t>debist</a:t>
            </a:r>
            <a:r>
              <a:rPr lang="fr-BE" dirty="0" smtClean="0"/>
              <a:t> </a:t>
            </a:r>
            <a:r>
              <a:rPr lang="fr-BE" dirty="0" err="1" smtClean="0"/>
              <a:t>hiliquae</a:t>
            </a:r>
            <a:r>
              <a:rPr lang="fr-BE" dirty="0" smtClean="0"/>
              <a:t> </a:t>
            </a:r>
            <a:r>
              <a:rPr lang="fr-BE" dirty="0" err="1" smtClean="0"/>
              <a:t>conet</a:t>
            </a:r>
            <a:r>
              <a:rPr lang="fr-BE" dirty="0" smtClean="0"/>
              <a:t> </a:t>
            </a:r>
            <a:r>
              <a:rPr lang="fr-BE" dirty="0" err="1" smtClean="0"/>
              <a:t>essequi</a:t>
            </a:r>
            <a:r>
              <a:rPr lang="fr-BE" dirty="0" smtClean="0"/>
              <a:t> </a:t>
            </a:r>
            <a:r>
              <a:rPr lang="fr-BE" dirty="0" err="1" smtClean="0"/>
              <a:t>illo</a:t>
            </a:r>
            <a:r>
              <a:rPr lang="fr-BE" dirty="0" smtClean="0"/>
              <a:t> </a:t>
            </a:r>
            <a:r>
              <a:rPr lang="fr-BE" dirty="0" err="1" smtClean="0"/>
              <a:t>dolestem</a:t>
            </a:r>
            <a:r>
              <a:rPr lang="fr-BE" dirty="0" smtClean="0"/>
              <a:t> </a:t>
            </a:r>
            <a:r>
              <a:rPr lang="fr-BE" dirty="0" err="1" smtClean="0"/>
              <a:t>voloren</a:t>
            </a:r>
            <a:r>
              <a:rPr lang="fr-BE" dirty="0" smtClean="0"/>
              <a:t> </a:t>
            </a:r>
            <a:r>
              <a:rPr lang="fr-BE" dirty="0" err="1" smtClean="0"/>
              <a:t>imaionsequi</a:t>
            </a:r>
            <a:r>
              <a:rPr lang="fr-BE" dirty="0" smtClean="0"/>
              <a:t> </a:t>
            </a:r>
            <a:r>
              <a:rPr lang="fr-BE" dirty="0" err="1" smtClean="0"/>
              <a:t>aceptae</a:t>
            </a:r>
            <a:r>
              <a:rPr lang="fr-BE" dirty="0" smtClean="0"/>
              <a:t> nus </a:t>
            </a:r>
            <a:r>
              <a:rPr lang="fr-BE" dirty="0" err="1" smtClean="0"/>
              <a:t>autatincti</a:t>
            </a:r>
            <a:r>
              <a:rPr lang="fr-BE" dirty="0" smtClean="0"/>
              <a:t> to </a:t>
            </a:r>
            <a:r>
              <a:rPr lang="fr-BE" dirty="0" err="1" smtClean="0"/>
              <a:t>velestiurit</a:t>
            </a:r>
            <a:r>
              <a:rPr lang="fr-BE" dirty="0" smtClean="0"/>
              <a:t> que </a:t>
            </a:r>
            <a:r>
              <a:rPr lang="fr-BE" dirty="0" err="1" smtClean="0"/>
              <a:t>eiunt</a:t>
            </a:r>
            <a:r>
              <a:rPr lang="fr-BE" dirty="0" smtClean="0"/>
              <a:t> </a:t>
            </a:r>
            <a:r>
              <a:rPr lang="fr-BE" dirty="0" err="1" smtClean="0"/>
              <a:t>vellabo</a:t>
            </a:r>
            <a:r>
              <a:rPr lang="fr-BE" dirty="0" smtClean="0"/>
              <a:t>. </a:t>
            </a:r>
            <a:endParaRPr lang="fr-BE" dirty="0"/>
          </a:p>
        </p:txBody>
      </p:sp>
      <p:sp>
        <p:nvSpPr>
          <p:cNvPr id="16" name="Espace réservé du tableau 15"/>
          <p:cNvSpPr>
            <a:spLocks noGrp="1"/>
          </p:cNvSpPr>
          <p:nvPr>
            <p:ph type="tbl" sz="quarter" idx="12"/>
          </p:nvPr>
        </p:nvSpPr>
        <p:spPr>
          <a:xfrm>
            <a:off x="6660232" y="3681028"/>
            <a:ext cx="2089150" cy="161925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83774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érotation 2 colon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1699200"/>
            <a:ext cx="3600000" cy="4752000"/>
          </a:xfrm>
          <a:prstGeom prst="rect">
            <a:avLst/>
          </a:prstGeom>
        </p:spPr>
        <p:txBody>
          <a:bodyPr/>
          <a:lstStyle>
            <a:lvl1pPr marL="342900" indent="-342900">
              <a:buFont typeface="+mj-lt"/>
              <a:buAutoNum type="arabicPeriod"/>
              <a:defRPr sz="1800">
                <a:solidFill>
                  <a:srgbClr val="004E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err="1" smtClean="0"/>
              <a:t>Temporerita</a:t>
            </a:r>
            <a:r>
              <a:rPr lang="fr-BE" dirty="0" smtClean="0"/>
              <a:t> </a:t>
            </a:r>
            <a:r>
              <a:rPr lang="fr-BE" dirty="0" err="1" smtClean="0"/>
              <a:t>venimpore</a:t>
            </a:r>
            <a:r>
              <a:rPr lang="fr-BE" dirty="0" smtClean="0"/>
              <a:t> </a:t>
            </a:r>
            <a:r>
              <a:rPr lang="fr-BE" dirty="0" err="1" smtClean="0"/>
              <a:t>sandandit</a:t>
            </a:r>
            <a:r>
              <a:rPr lang="fr-BE" dirty="0" smtClean="0"/>
              <a:t> </a:t>
            </a:r>
            <a:r>
              <a:rPr lang="fr-BE" dirty="0" err="1" smtClean="0"/>
              <a:t>abo</a:t>
            </a:r>
            <a:r>
              <a:rPr lang="fr-BE" dirty="0" smtClean="0"/>
              <a:t>. </a:t>
            </a:r>
            <a:br>
              <a:rPr lang="fr-BE" dirty="0" smtClean="0"/>
            </a:br>
            <a:r>
              <a:rPr lang="fr-BE" dirty="0" err="1" smtClean="0"/>
              <a:t>Tiatusandunt</a:t>
            </a:r>
            <a:r>
              <a:rPr lang="fr-BE" dirty="0" smtClean="0"/>
              <a:t> </a:t>
            </a:r>
            <a:r>
              <a:rPr lang="fr-BE" dirty="0" err="1" smtClean="0"/>
              <a:t>illecta</a:t>
            </a:r>
            <a:r>
              <a:rPr lang="fr-BE" dirty="0" smtClean="0"/>
              <a:t/>
            </a:r>
            <a:br>
              <a:rPr lang="fr-BE" dirty="0" smtClean="0"/>
            </a:br>
            <a:endParaRPr lang="fr-BE" dirty="0" smtClean="0"/>
          </a:p>
          <a:p>
            <a:pPr lvl="0"/>
            <a:r>
              <a:rPr lang="fr-BE" dirty="0" smtClean="0"/>
              <a:t>Ut que </a:t>
            </a:r>
            <a:r>
              <a:rPr lang="fr-BE" dirty="0" err="1" smtClean="0"/>
              <a:t>verrovi</a:t>
            </a:r>
            <a:r>
              <a:rPr lang="fr-BE" dirty="0" smtClean="0"/>
              <a:t> </a:t>
            </a:r>
            <a:r>
              <a:rPr lang="fr-BE" dirty="0" err="1" smtClean="0"/>
              <a:t>debist</a:t>
            </a:r>
            <a:r>
              <a:rPr lang="fr-BE" dirty="0" smtClean="0"/>
              <a:t> </a:t>
            </a:r>
            <a:r>
              <a:rPr lang="fr-BE" dirty="0" err="1" smtClean="0"/>
              <a:t>hiliquae</a:t>
            </a:r>
            <a:r>
              <a:rPr lang="fr-BE" dirty="0" smtClean="0"/>
              <a:t> </a:t>
            </a:r>
            <a:r>
              <a:rPr lang="fr-BE" dirty="0" err="1" smtClean="0"/>
              <a:t>conet</a:t>
            </a:r>
            <a:r>
              <a:rPr lang="fr-BE" dirty="0" smtClean="0"/>
              <a:t> </a:t>
            </a:r>
            <a:r>
              <a:rPr lang="fr-BE" dirty="0" err="1" smtClean="0"/>
              <a:t>essequi</a:t>
            </a:r>
            <a:r>
              <a:rPr lang="fr-BE" dirty="0" smtClean="0"/>
              <a:t> </a:t>
            </a:r>
            <a:r>
              <a:rPr lang="fr-BE" dirty="0" err="1" smtClean="0"/>
              <a:t>illo</a:t>
            </a:r>
            <a:r>
              <a:rPr lang="fr-BE" dirty="0" smtClean="0"/>
              <a:t> </a:t>
            </a:r>
            <a:r>
              <a:rPr lang="fr-BE" dirty="0" err="1" smtClean="0"/>
              <a:t>dolestem</a:t>
            </a:r>
            <a:r>
              <a:rPr lang="fr-BE" dirty="0" smtClean="0"/>
              <a:t> </a:t>
            </a:r>
            <a:r>
              <a:rPr lang="fr-BE" dirty="0" err="1" smtClean="0"/>
              <a:t>Quos</a:t>
            </a:r>
            <a:r>
              <a:rPr lang="fr-BE" dirty="0" smtClean="0"/>
              <a:t> </a:t>
            </a:r>
            <a:r>
              <a:rPr lang="fr-BE" dirty="0" err="1" smtClean="0"/>
              <a:t>sam</a:t>
            </a:r>
            <a:r>
              <a:rPr lang="fr-BE" dirty="0" smtClean="0"/>
              <a:t> </a:t>
            </a:r>
            <a:r>
              <a:rPr lang="fr-BE" dirty="0" err="1" smtClean="0"/>
              <a:t>aut</a:t>
            </a:r>
            <a:r>
              <a:rPr lang="fr-BE" dirty="0" smtClean="0"/>
              <a:t> </a:t>
            </a:r>
            <a:r>
              <a:rPr lang="fr-BE" dirty="0" err="1" smtClean="0"/>
              <a:t>quidusam</a:t>
            </a:r>
            <a:r>
              <a:rPr lang="fr-BE" dirty="0" smtClean="0"/>
              <a:t> </a:t>
            </a:r>
            <a:br>
              <a:rPr lang="fr-BE" dirty="0" smtClean="0"/>
            </a:br>
            <a:endParaRPr lang="fr-BE" dirty="0" smtClean="0"/>
          </a:p>
          <a:p>
            <a:pPr lvl="0"/>
            <a:r>
              <a:rPr lang="fr-BE" dirty="0" err="1" smtClean="0"/>
              <a:t>Maionsequi</a:t>
            </a:r>
            <a:r>
              <a:rPr lang="fr-BE" dirty="0" smtClean="0"/>
              <a:t> </a:t>
            </a:r>
            <a:r>
              <a:rPr lang="fr-BE" dirty="0" err="1" smtClean="0"/>
              <a:t>aceptae</a:t>
            </a:r>
            <a:r>
              <a:rPr lang="fr-BE" dirty="0" smtClean="0"/>
              <a:t> nus </a:t>
            </a:r>
            <a:r>
              <a:rPr lang="fr-BE" dirty="0" err="1" smtClean="0"/>
              <a:t>autatincti</a:t>
            </a:r>
            <a:r>
              <a:rPr lang="fr-BE" dirty="0" smtClean="0"/>
              <a:t> to </a:t>
            </a:r>
            <a:r>
              <a:rPr lang="fr-BE" dirty="0" err="1" smtClean="0"/>
              <a:t>velestiurit</a:t>
            </a:r>
            <a:r>
              <a:rPr lang="fr-BE" dirty="0" smtClean="0"/>
              <a:t> que </a:t>
            </a:r>
            <a:r>
              <a:rPr lang="fr-BE" dirty="0" err="1" smtClean="0"/>
              <a:t>eiunt</a:t>
            </a:r>
            <a:r>
              <a:rPr lang="fr-BE" dirty="0" smtClean="0"/>
              <a:t> </a:t>
            </a:r>
            <a:r>
              <a:rPr lang="fr-BE" dirty="0" err="1" smtClean="0"/>
              <a:t>vellabo</a:t>
            </a:r>
            <a:r>
              <a:rPr lang="fr-BE" dirty="0" smtClean="0"/>
              <a:t>. </a:t>
            </a:r>
            <a:br>
              <a:rPr lang="fr-BE" dirty="0" smtClean="0"/>
            </a:br>
            <a:r>
              <a:rPr lang="fr-BE" dirty="0" err="1" smtClean="0"/>
              <a:t>Tiatusandunt</a:t>
            </a:r>
            <a:r>
              <a:rPr lang="fr-BE" dirty="0" smtClean="0"/>
              <a:t> </a:t>
            </a:r>
            <a:r>
              <a:rPr lang="fr-BE" dirty="0" err="1" smtClean="0"/>
              <a:t>illecta</a:t>
            </a:r>
            <a:endParaRPr lang="fr-BE" dirty="0" smtClean="0"/>
          </a:p>
          <a:p>
            <a:pPr lvl="0"/>
            <a:endParaRPr lang="fr-BE" dirty="0"/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5040000" y="1699200"/>
            <a:ext cx="3600000" cy="4752000"/>
          </a:xfrm>
          <a:prstGeom prst="rect">
            <a:avLst/>
          </a:prstGeom>
        </p:spPr>
        <p:txBody>
          <a:bodyPr/>
          <a:lstStyle>
            <a:lvl1pPr marL="342900" indent="-342900">
              <a:buFont typeface="+mj-lt"/>
              <a:buAutoNum type="arabicPeriod" startAt="4"/>
              <a:defRPr sz="1800">
                <a:solidFill>
                  <a:srgbClr val="004E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err="1" smtClean="0"/>
              <a:t>Temporerita</a:t>
            </a:r>
            <a:r>
              <a:rPr lang="fr-BE" dirty="0" smtClean="0"/>
              <a:t> </a:t>
            </a:r>
            <a:r>
              <a:rPr lang="fr-BE" dirty="0" err="1" smtClean="0"/>
              <a:t>venimpore</a:t>
            </a:r>
            <a:r>
              <a:rPr lang="fr-BE" dirty="0" smtClean="0"/>
              <a:t> </a:t>
            </a:r>
            <a:r>
              <a:rPr lang="fr-BE" dirty="0" err="1" smtClean="0"/>
              <a:t>sandandit</a:t>
            </a:r>
            <a:r>
              <a:rPr lang="fr-BE" dirty="0" smtClean="0"/>
              <a:t> </a:t>
            </a:r>
            <a:r>
              <a:rPr lang="fr-BE" dirty="0" err="1" smtClean="0"/>
              <a:t>abo</a:t>
            </a:r>
            <a:r>
              <a:rPr lang="fr-BE" dirty="0" smtClean="0"/>
              <a:t>. </a:t>
            </a:r>
            <a:br>
              <a:rPr lang="fr-BE" dirty="0" smtClean="0"/>
            </a:br>
            <a:endParaRPr lang="fr-BE" dirty="0" smtClean="0"/>
          </a:p>
          <a:p>
            <a:pPr lvl="0"/>
            <a:r>
              <a:rPr lang="fr-BE" dirty="0" smtClean="0"/>
              <a:t>Ut que </a:t>
            </a:r>
            <a:r>
              <a:rPr lang="fr-BE" dirty="0" err="1" smtClean="0"/>
              <a:t>verrovi</a:t>
            </a:r>
            <a:r>
              <a:rPr lang="fr-BE" dirty="0" smtClean="0"/>
              <a:t> </a:t>
            </a:r>
            <a:r>
              <a:rPr lang="fr-BE" dirty="0" err="1" smtClean="0"/>
              <a:t>debist</a:t>
            </a:r>
            <a:r>
              <a:rPr lang="fr-BE" dirty="0" smtClean="0"/>
              <a:t> </a:t>
            </a:r>
            <a:r>
              <a:rPr lang="fr-BE" dirty="0" err="1" smtClean="0"/>
              <a:t>hiliquae</a:t>
            </a:r>
            <a:r>
              <a:rPr lang="fr-BE" dirty="0" smtClean="0"/>
              <a:t> </a:t>
            </a:r>
            <a:r>
              <a:rPr lang="fr-BE" dirty="0" err="1" smtClean="0"/>
              <a:t>conet</a:t>
            </a:r>
            <a:r>
              <a:rPr lang="fr-BE" dirty="0" smtClean="0"/>
              <a:t> </a:t>
            </a:r>
            <a:r>
              <a:rPr lang="fr-BE" dirty="0" err="1" smtClean="0"/>
              <a:t>essequi</a:t>
            </a:r>
            <a:r>
              <a:rPr lang="fr-BE" dirty="0" smtClean="0"/>
              <a:t> </a:t>
            </a:r>
            <a:r>
              <a:rPr lang="fr-BE" dirty="0" err="1" smtClean="0"/>
              <a:t>illo</a:t>
            </a:r>
            <a:r>
              <a:rPr lang="fr-BE" dirty="0" smtClean="0"/>
              <a:t> </a:t>
            </a:r>
            <a:r>
              <a:rPr lang="fr-BE" dirty="0" err="1" smtClean="0"/>
              <a:t>dolestem</a:t>
            </a:r>
            <a:r>
              <a:rPr lang="fr-BE" dirty="0" smtClean="0"/>
              <a:t/>
            </a:r>
            <a:br>
              <a:rPr lang="fr-BE" dirty="0" smtClean="0"/>
            </a:br>
            <a:endParaRPr lang="fr-BE" dirty="0" smtClean="0"/>
          </a:p>
          <a:p>
            <a:pPr lvl="0"/>
            <a:r>
              <a:rPr lang="fr-BE" dirty="0" err="1" smtClean="0"/>
              <a:t>Maionsequi</a:t>
            </a:r>
            <a:r>
              <a:rPr lang="fr-BE" dirty="0" smtClean="0"/>
              <a:t> </a:t>
            </a:r>
            <a:r>
              <a:rPr lang="fr-BE" dirty="0" err="1" smtClean="0"/>
              <a:t>aceptae</a:t>
            </a:r>
            <a:r>
              <a:rPr lang="fr-BE" dirty="0" smtClean="0"/>
              <a:t> nus </a:t>
            </a:r>
            <a:r>
              <a:rPr lang="fr-BE" dirty="0" err="1" smtClean="0"/>
              <a:t>autatincti</a:t>
            </a:r>
            <a:r>
              <a:rPr lang="fr-BE" dirty="0" smtClean="0"/>
              <a:t> to </a:t>
            </a:r>
            <a:r>
              <a:rPr lang="fr-BE" dirty="0" err="1" smtClean="0"/>
              <a:t>velestiurit</a:t>
            </a:r>
            <a:r>
              <a:rPr lang="fr-BE" dirty="0" smtClean="0"/>
              <a:t> que </a:t>
            </a:r>
            <a:r>
              <a:rPr lang="fr-BE" dirty="0" err="1" smtClean="0"/>
              <a:t>eiunt</a:t>
            </a:r>
            <a:r>
              <a:rPr lang="fr-BE" dirty="0" smtClean="0"/>
              <a:t> </a:t>
            </a:r>
            <a:r>
              <a:rPr lang="fr-BE" dirty="0" err="1" smtClean="0"/>
              <a:t>vellabo</a:t>
            </a:r>
            <a:r>
              <a:rPr lang="fr-BE" dirty="0" smtClean="0"/>
              <a:t>.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74933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ers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0" hasCustomPrompt="1"/>
          </p:nvPr>
        </p:nvSpPr>
        <p:spPr>
          <a:xfrm>
            <a:off x="1224000" y="1699200"/>
            <a:ext cx="7344000" cy="4464000"/>
          </a:xfrm>
          <a:prstGeom prst="rect">
            <a:avLst/>
          </a:prstGeom>
        </p:spPr>
        <p:txBody>
          <a:bodyPr/>
          <a:lstStyle>
            <a:lvl1pPr marL="342900" indent="-342900">
              <a:buFont typeface="+mj-lt"/>
              <a:buAutoNum type="arabicPeriod"/>
              <a:defRPr sz="1800">
                <a:solidFill>
                  <a:srgbClr val="004E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err="1" smtClean="0"/>
              <a:t>Aperum</a:t>
            </a:r>
            <a:r>
              <a:rPr lang="fr-BE" dirty="0" smtClean="0"/>
              <a:t> </a:t>
            </a:r>
            <a:r>
              <a:rPr lang="fr-BE" dirty="0" err="1" smtClean="0"/>
              <a:t>rero</a:t>
            </a:r>
            <a:r>
              <a:rPr lang="fr-BE" dirty="0" smtClean="0"/>
              <a:t> con </a:t>
            </a:r>
            <a:r>
              <a:rPr lang="fr-BE" dirty="0" err="1" smtClean="0"/>
              <a:t>pedi</a:t>
            </a:r>
            <a:r>
              <a:rPr lang="fr-BE" dirty="0" smtClean="0"/>
              <a:t> </a:t>
            </a:r>
            <a:r>
              <a:rPr lang="fr-BE" dirty="0" err="1" smtClean="0"/>
              <a:t>temporerita</a:t>
            </a:r>
            <a:r>
              <a:rPr lang="fr-BE" dirty="0" smtClean="0"/>
              <a:t> </a:t>
            </a:r>
            <a:r>
              <a:rPr lang="fr-BE" dirty="0" err="1" smtClean="0"/>
              <a:t>venimpore</a:t>
            </a:r>
            <a:r>
              <a:rPr lang="fr-BE" dirty="0" smtClean="0"/>
              <a:t> </a:t>
            </a:r>
            <a:r>
              <a:rPr lang="fr-BE" dirty="0" err="1" smtClean="0"/>
              <a:t>sandandit</a:t>
            </a:r>
            <a:r>
              <a:rPr lang="fr-BE" dirty="0" smtClean="0"/>
              <a:t> </a:t>
            </a:r>
            <a:r>
              <a:rPr lang="fr-BE" dirty="0" err="1" smtClean="0"/>
              <a:t>abo</a:t>
            </a:r>
            <a:r>
              <a:rPr lang="fr-BE" dirty="0" smtClean="0"/>
              <a:t>. </a:t>
            </a:r>
            <a:br>
              <a:rPr lang="fr-BE" dirty="0" smtClean="0"/>
            </a:br>
            <a:r>
              <a:rPr lang="fr-BE" dirty="0" smtClean="0"/>
              <a:t>Ut que </a:t>
            </a:r>
            <a:r>
              <a:rPr lang="fr-BE" dirty="0" err="1" smtClean="0"/>
              <a:t>verrovi</a:t>
            </a:r>
            <a:r>
              <a:rPr lang="fr-BE" dirty="0" smtClean="0"/>
              <a:t>  &gt; </a:t>
            </a:r>
            <a:r>
              <a:rPr lang="fr-BE" dirty="0" err="1" smtClean="0"/>
              <a:t>Quos</a:t>
            </a:r>
            <a:r>
              <a:rPr lang="fr-BE" dirty="0" smtClean="0"/>
              <a:t> </a:t>
            </a:r>
            <a:r>
              <a:rPr lang="fr-BE" dirty="0" err="1" smtClean="0"/>
              <a:t>sam</a:t>
            </a:r>
            <a:r>
              <a:rPr lang="fr-BE" dirty="0" smtClean="0"/>
              <a:t> </a:t>
            </a:r>
            <a:r>
              <a:rPr lang="fr-BE" dirty="0" err="1" smtClean="0"/>
              <a:t>aut</a:t>
            </a:r>
            <a:r>
              <a:rPr lang="fr-BE" dirty="0" smtClean="0"/>
              <a:t> </a:t>
            </a:r>
            <a:r>
              <a:rPr lang="fr-BE" dirty="0" err="1" smtClean="0"/>
              <a:t>quidusam</a:t>
            </a:r>
            <a:r>
              <a:rPr lang="fr-BE" dirty="0" smtClean="0"/>
              <a:t> </a:t>
            </a:r>
            <a:br>
              <a:rPr lang="fr-BE" dirty="0" smtClean="0"/>
            </a:br>
            <a:endParaRPr lang="fr-BE" dirty="0" smtClean="0"/>
          </a:p>
          <a:p>
            <a:pPr lvl="0"/>
            <a:r>
              <a:rPr lang="fr-BE" dirty="0" err="1" smtClean="0"/>
              <a:t>Debist</a:t>
            </a:r>
            <a:r>
              <a:rPr lang="fr-BE" dirty="0" smtClean="0"/>
              <a:t> </a:t>
            </a:r>
            <a:r>
              <a:rPr lang="fr-BE" dirty="0" err="1" smtClean="0"/>
              <a:t>hiliquae</a:t>
            </a:r>
            <a:r>
              <a:rPr lang="fr-BE" dirty="0" smtClean="0"/>
              <a:t> </a:t>
            </a:r>
            <a:r>
              <a:rPr lang="fr-BE" dirty="0" err="1" smtClean="0"/>
              <a:t>conet</a:t>
            </a:r>
            <a:r>
              <a:rPr lang="fr-BE" dirty="0" smtClean="0"/>
              <a:t> </a:t>
            </a:r>
            <a:r>
              <a:rPr lang="fr-BE" dirty="0" err="1" smtClean="0"/>
              <a:t>essequi</a:t>
            </a:r>
            <a:r>
              <a:rPr lang="fr-BE" dirty="0" smtClean="0"/>
              <a:t> </a:t>
            </a:r>
            <a:r>
              <a:rPr lang="fr-BE" dirty="0" err="1" smtClean="0"/>
              <a:t>illo</a:t>
            </a:r>
            <a:r>
              <a:rPr lang="fr-BE" dirty="0" smtClean="0"/>
              <a:t> </a:t>
            </a:r>
            <a:r>
              <a:rPr lang="fr-BE" dirty="0" err="1" smtClean="0"/>
              <a:t>dolestem</a:t>
            </a:r>
            <a:r>
              <a:rPr lang="fr-BE" dirty="0" smtClean="0"/>
              <a:t> </a:t>
            </a:r>
            <a:r>
              <a:rPr lang="fr-BE" dirty="0" err="1" smtClean="0"/>
              <a:t>voloren</a:t>
            </a:r>
            <a:r>
              <a:rPr lang="fr-BE" dirty="0" smtClean="0"/>
              <a:t> </a:t>
            </a:r>
            <a:r>
              <a:rPr lang="fr-BE" dirty="0" err="1" smtClean="0"/>
              <a:t>imaionsequi</a:t>
            </a:r>
            <a:r>
              <a:rPr lang="fr-BE" dirty="0" smtClean="0"/>
              <a:t> </a:t>
            </a:r>
            <a:r>
              <a:rPr lang="fr-BE" dirty="0" err="1" smtClean="0"/>
              <a:t>aceptae</a:t>
            </a:r>
            <a:r>
              <a:rPr lang="fr-BE" dirty="0" smtClean="0"/>
              <a:t> nus </a:t>
            </a:r>
            <a:r>
              <a:rPr lang="fr-BE" dirty="0" err="1" smtClean="0"/>
              <a:t>autatincti</a:t>
            </a:r>
            <a:r>
              <a:rPr lang="fr-BE" dirty="0" smtClean="0"/>
              <a:t> &gt; </a:t>
            </a:r>
            <a:r>
              <a:rPr lang="fr-BE" dirty="0" err="1" smtClean="0"/>
              <a:t>Tiatusandunt</a:t>
            </a:r>
            <a:r>
              <a:rPr lang="fr-BE" dirty="0" smtClean="0"/>
              <a:t> </a:t>
            </a:r>
            <a:r>
              <a:rPr lang="fr-BE" dirty="0" err="1" smtClean="0"/>
              <a:t>illecta</a:t>
            </a:r>
            <a:r>
              <a:rPr lang="fr-BE" dirty="0" smtClean="0"/>
              <a:t/>
            </a:r>
            <a:br>
              <a:rPr lang="fr-BE" dirty="0" smtClean="0"/>
            </a:br>
            <a:endParaRPr lang="fr-BE" dirty="0" smtClean="0"/>
          </a:p>
          <a:p>
            <a:pPr lvl="0"/>
            <a:r>
              <a:rPr lang="fr-BE" dirty="0" smtClean="0"/>
              <a:t>To </a:t>
            </a:r>
            <a:r>
              <a:rPr lang="fr-BE" dirty="0" err="1" smtClean="0"/>
              <a:t>velestiurit</a:t>
            </a:r>
            <a:r>
              <a:rPr lang="fr-BE" dirty="0" smtClean="0"/>
              <a:t> que </a:t>
            </a:r>
            <a:r>
              <a:rPr lang="fr-BE" dirty="0" err="1" smtClean="0"/>
              <a:t>eiunt</a:t>
            </a:r>
            <a:r>
              <a:rPr lang="fr-BE" dirty="0" smtClean="0"/>
              <a:t> </a:t>
            </a:r>
            <a:r>
              <a:rPr lang="fr-BE" dirty="0" err="1" smtClean="0"/>
              <a:t>vellabo</a:t>
            </a:r>
            <a:r>
              <a:rPr lang="fr-BE" dirty="0" smtClean="0"/>
              <a:t>. </a:t>
            </a:r>
            <a:r>
              <a:rPr lang="fr-BE" dirty="0" err="1" smtClean="0"/>
              <a:t>Untoria</a:t>
            </a:r>
            <a:r>
              <a:rPr lang="fr-BE" dirty="0" smtClean="0"/>
              <a:t> &gt; </a:t>
            </a:r>
            <a:r>
              <a:rPr lang="fr-BE" dirty="0" err="1" smtClean="0"/>
              <a:t>enihillo</a:t>
            </a:r>
            <a:r>
              <a:rPr lang="fr-BE" dirty="0" smtClean="0"/>
              <a:t> </a:t>
            </a:r>
            <a:r>
              <a:rPr lang="fr-BE" dirty="0" err="1" smtClean="0"/>
              <a:t>inciisquidem</a:t>
            </a:r>
            <a:r>
              <a:rPr lang="fr-BE" dirty="0" smtClean="0"/>
              <a:t> </a:t>
            </a:r>
            <a:br>
              <a:rPr lang="fr-BE" dirty="0" smtClean="0"/>
            </a:br>
            <a:endParaRPr lang="fr-BE" dirty="0" smtClean="0"/>
          </a:p>
          <a:p>
            <a:pPr lvl="0"/>
            <a:r>
              <a:rPr lang="fr-BE" dirty="0" err="1" smtClean="0"/>
              <a:t>Consequ</a:t>
            </a:r>
            <a:r>
              <a:rPr lang="fr-BE" dirty="0" smtClean="0"/>
              <a:t> </a:t>
            </a:r>
            <a:r>
              <a:rPr lang="fr-BE" dirty="0" err="1" smtClean="0"/>
              <a:t>aspiderum</a:t>
            </a:r>
            <a:r>
              <a:rPr lang="fr-BE" dirty="0" smtClean="0"/>
              <a:t> </a:t>
            </a:r>
            <a:r>
              <a:rPr lang="fr-BE" dirty="0" err="1" smtClean="0"/>
              <a:t>facipsunt</a:t>
            </a:r>
            <a:r>
              <a:rPr lang="fr-BE" dirty="0" smtClean="0"/>
              <a:t> </a:t>
            </a:r>
            <a:r>
              <a:rPr lang="fr-BE" dirty="0" err="1" smtClean="0"/>
              <a:t>fuga</a:t>
            </a:r>
            <a:r>
              <a:rPr lang="fr-BE" dirty="0" smtClean="0"/>
              <a:t> &gt; </a:t>
            </a:r>
            <a:r>
              <a:rPr lang="fr-BE" dirty="0" err="1" smtClean="0"/>
              <a:t>Quos</a:t>
            </a:r>
            <a:r>
              <a:rPr lang="fr-BE" dirty="0" smtClean="0"/>
              <a:t> </a:t>
            </a:r>
            <a:r>
              <a:rPr lang="fr-BE" dirty="0" err="1" smtClean="0"/>
              <a:t>sam</a:t>
            </a:r>
            <a:r>
              <a:rPr lang="fr-BE" dirty="0" smtClean="0"/>
              <a:t> </a:t>
            </a:r>
            <a:r>
              <a:rPr lang="fr-BE" dirty="0" err="1" smtClean="0"/>
              <a:t>aut</a:t>
            </a:r>
            <a:r>
              <a:rPr lang="fr-BE" dirty="0" smtClean="0"/>
              <a:t> </a:t>
            </a:r>
            <a:r>
              <a:rPr lang="fr-BE" dirty="0" err="1" smtClean="0"/>
              <a:t>quidusam</a:t>
            </a:r>
            <a:r>
              <a:rPr lang="fr-BE" dirty="0" smtClean="0"/>
              <a:t> </a:t>
            </a:r>
            <a:br>
              <a:rPr lang="fr-BE" dirty="0" smtClean="0"/>
            </a:br>
            <a:endParaRPr lang="fr-BE" dirty="0" smtClean="0"/>
          </a:p>
          <a:p>
            <a:pPr lvl="0"/>
            <a:r>
              <a:rPr lang="fr-BE" dirty="0" err="1" smtClean="0"/>
              <a:t>Bero</a:t>
            </a:r>
            <a:r>
              <a:rPr lang="fr-BE" dirty="0" smtClean="0"/>
              <a:t> ide </a:t>
            </a:r>
            <a:r>
              <a:rPr lang="fr-BE" dirty="0" err="1" smtClean="0"/>
              <a:t>porepera</a:t>
            </a:r>
            <a:r>
              <a:rPr lang="fr-BE" dirty="0" smtClean="0"/>
              <a:t> </a:t>
            </a:r>
            <a:r>
              <a:rPr lang="fr-BE" dirty="0" err="1" smtClean="0"/>
              <a:t>quam</a:t>
            </a:r>
            <a:r>
              <a:rPr lang="fr-BE" dirty="0" smtClean="0"/>
              <a:t> </a:t>
            </a:r>
            <a:r>
              <a:rPr lang="fr-BE" dirty="0" err="1" smtClean="0"/>
              <a:t>doluptur</a:t>
            </a:r>
            <a:r>
              <a:rPr lang="fr-BE" dirty="0" smtClean="0"/>
              <a:t> &gt; </a:t>
            </a:r>
            <a:r>
              <a:rPr lang="fr-BE" dirty="0" err="1" smtClean="0"/>
              <a:t>enihillo</a:t>
            </a:r>
            <a:r>
              <a:rPr lang="fr-BE" dirty="0" smtClean="0"/>
              <a:t> </a:t>
            </a:r>
            <a:r>
              <a:rPr lang="fr-BE" dirty="0" err="1" smtClean="0"/>
              <a:t>inciisquidem</a:t>
            </a:r>
            <a:r>
              <a:rPr lang="fr-BE" dirty="0" smtClean="0"/>
              <a:t> </a:t>
            </a:r>
            <a:br>
              <a:rPr lang="fr-BE" dirty="0" smtClean="0"/>
            </a:br>
            <a:endParaRPr lang="fr-BE" dirty="0" smtClean="0"/>
          </a:p>
          <a:p>
            <a:pPr lvl="0"/>
            <a:r>
              <a:rPr lang="fr-BE" dirty="0" err="1" smtClean="0"/>
              <a:t>Temporerita</a:t>
            </a:r>
            <a:r>
              <a:rPr lang="fr-BE" dirty="0" smtClean="0"/>
              <a:t> </a:t>
            </a:r>
            <a:r>
              <a:rPr lang="fr-BE" dirty="0" err="1" smtClean="0"/>
              <a:t>venimpore</a:t>
            </a:r>
            <a:r>
              <a:rPr lang="fr-BE" dirty="0" smtClean="0"/>
              <a:t> </a:t>
            </a:r>
            <a:r>
              <a:rPr lang="fr-BE" dirty="0" err="1" smtClean="0"/>
              <a:t>sandandit</a:t>
            </a:r>
            <a:r>
              <a:rPr lang="fr-BE" dirty="0" smtClean="0"/>
              <a:t> </a:t>
            </a:r>
            <a:r>
              <a:rPr lang="fr-BE" dirty="0" err="1" smtClean="0"/>
              <a:t>abo</a:t>
            </a:r>
            <a:r>
              <a:rPr lang="fr-BE" dirty="0" smtClean="0"/>
              <a:t> &gt; </a:t>
            </a:r>
            <a:r>
              <a:rPr lang="fr-BE" dirty="0" err="1" smtClean="0"/>
              <a:t>Tiatusandunt</a:t>
            </a:r>
            <a:r>
              <a:rPr lang="fr-BE" dirty="0" smtClean="0"/>
              <a:t> </a:t>
            </a:r>
            <a:r>
              <a:rPr lang="fr-BE" dirty="0" err="1" smtClean="0"/>
              <a:t>illecta</a:t>
            </a:r>
            <a:endParaRPr lang="fr-BE" dirty="0" smtClean="0"/>
          </a:p>
          <a:p>
            <a:pPr lvl="0"/>
            <a:endParaRPr lang="fr-BE" dirty="0" smtClean="0"/>
          </a:p>
          <a:p>
            <a:pPr lvl="0"/>
            <a:endParaRPr lang="fr-BE" dirty="0" smtClean="0"/>
          </a:p>
          <a:p>
            <a:pPr lvl="0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52797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able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/>
          <p:cNvSpPr>
            <a:spLocks noGrp="1"/>
          </p:cNvSpPr>
          <p:nvPr>
            <p:ph type="pic" sz="quarter" idx="10"/>
          </p:nvPr>
        </p:nvSpPr>
        <p:spPr>
          <a:xfrm>
            <a:off x="972000" y="1627200"/>
            <a:ext cx="7632000" cy="230400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2" name="Espace réservé du tableau 11"/>
          <p:cNvSpPr>
            <a:spLocks noGrp="1"/>
          </p:cNvSpPr>
          <p:nvPr>
            <p:ph type="tbl" sz="quarter" idx="11"/>
          </p:nvPr>
        </p:nvSpPr>
        <p:spPr>
          <a:xfrm>
            <a:off x="971600" y="4221088"/>
            <a:ext cx="7705725" cy="161925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068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9911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943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885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0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 du ppt et n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4067944" y="6345572"/>
            <a:ext cx="4248150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aseline="0">
                <a:solidFill>
                  <a:srgbClr val="004E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smtClean="0"/>
              <a:t>Nom du Powerpoint</a:t>
            </a:r>
            <a:endParaRPr lang="fr-BE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1" hasCustomPrompt="1"/>
          </p:nvPr>
        </p:nvSpPr>
        <p:spPr>
          <a:xfrm>
            <a:off x="8208404" y="6346081"/>
            <a:ext cx="540345" cy="431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43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smtClean="0"/>
              <a:t>N°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6311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395560" y="3032956"/>
            <a:ext cx="7416800" cy="7921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aseline="0">
                <a:solidFill>
                  <a:srgbClr val="004E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err="1" smtClean="0"/>
              <a:t>Musandis</a:t>
            </a:r>
            <a:r>
              <a:rPr lang="fr-BE" dirty="0" smtClean="0"/>
              <a:t> </a:t>
            </a:r>
            <a:r>
              <a:rPr lang="fr-BE" dirty="0" err="1" smtClean="0"/>
              <a:t>dolentia</a:t>
            </a:r>
            <a:r>
              <a:rPr lang="fr-BE" dirty="0" smtClean="0"/>
              <a:t> qui </a:t>
            </a:r>
            <a:r>
              <a:rPr lang="fr-BE" dirty="0" err="1" smtClean="0"/>
              <a:t>ditat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9497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fac/entit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3491880" y="3717092"/>
            <a:ext cx="4320480" cy="54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lang="fr-BE" sz="2400" b="0" kern="1200" baseline="0" dirty="0" err="1" smtClean="0">
                <a:solidFill>
                  <a:srgbClr val="004E9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algn="r"/>
            <a:r>
              <a:rPr lang="fr-BE" dirty="0" err="1" smtClean="0"/>
              <a:t>Laborunt</a:t>
            </a:r>
            <a:r>
              <a:rPr lang="fr-BE" dirty="0" smtClean="0"/>
              <a:t> </a:t>
            </a:r>
            <a:r>
              <a:rPr lang="fr-BE" dirty="0" err="1" smtClean="0"/>
              <a:t>eceaque</a:t>
            </a:r>
            <a:r>
              <a:rPr lang="fr-BE" dirty="0" smtClean="0"/>
              <a:t> </a:t>
            </a:r>
            <a:r>
              <a:rPr lang="fr-BE" dirty="0" err="1" smtClean="0"/>
              <a:t>eos</a:t>
            </a:r>
            <a:r>
              <a:rPr lang="fr-BE" dirty="0" smtClean="0"/>
              <a:t> </a:t>
            </a:r>
            <a:r>
              <a:rPr lang="fr-BE" dirty="0" err="1" smtClean="0"/>
              <a:t>ius</a:t>
            </a:r>
            <a:endParaRPr lang="fr-BE" dirty="0" smtClean="0"/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2000" y="3032956"/>
            <a:ext cx="7200000" cy="5472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r">
              <a:buNone/>
              <a:defRPr lang="fr-BE" sz="4000" b="1" kern="1200" spc="0" baseline="0" dirty="0" err="1" smtClean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algn="r"/>
            <a:r>
              <a:rPr lang="fr-BE" dirty="0" err="1" smtClean="0"/>
              <a:t>Musdandis</a:t>
            </a:r>
            <a:r>
              <a:rPr lang="fr-BE" dirty="0" smtClean="0"/>
              <a:t> </a:t>
            </a:r>
            <a:r>
              <a:rPr lang="fr-BE" dirty="0" err="1" smtClean="0"/>
              <a:t>dolentia</a:t>
            </a:r>
            <a:r>
              <a:rPr lang="fr-BE" dirty="0" smtClean="0"/>
              <a:t> qui </a:t>
            </a:r>
            <a:r>
              <a:rPr lang="fr-BE" dirty="0" err="1" smtClean="0"/>
              <a:t>ditat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7753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/>
          <p:cNvSpPr>
            <a:spLocks noGrp="1"/>
          </p:cNvSpPr>
          <p:nvPr>
            <p:ph type="pic" sz="quarter" idx="10"/>
          </p:nvPr>
        </p:nvSpPr>
        <p:spPr>
          <a:xfrm>
            <a:off x="1008063" y="1340892"/>
            <a:ext cx="7200900" cy="4824412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1130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/>
          <p:cNvSpPr>
            <a:spLocks noGrp="1"/>
          </p:cNvSpPr>
          <p:nvPr>
            <p:ph type="pic" sz="quarter" idx="10"/>
          </p:nvPr>
        </p:nvSpPr>
        <p:spPr>
          <a:xfrm>
            <a:off x="1006475" y="1340768"/>
            <a:ext cx="3529013" cy="2303462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3" name="Espace réservé pour une image  11"/>
          <p:cNvSpPr>
            <a:spLocks noGrp="1"/>
          </p:cNvSpPr>
          <p:nvPr>
            <p:ph type="pic" sz="quarter" idx="11"/>
          </p:nvPr>
        </p:nvSpPr>
        <p:spPr>
          <a:xfrm>
            <a:off x="4679391" y="1339200"/>
            <a:ext cx="3529013" cy="2303462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4" name="Espace réservé pour une image  11"/>
          <p:cNvSpPr>
            <a:spLocks noGrp="1"/>
          </p:cNvSpPr>
          <p:nvPr>
            <p:ph type="pic" sz="quarter" idx="12"/>
          </p:nvPr>
        </p:nvSpPr>
        <p:spPr>
          <a:xfrm>
            <a:off x="1007604" y="3789040"/>
            <a:ext cx="3529013" cy="2303462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5" name="Espace réservé pour une image  11"/>
          <p:cNvSpPr>
            <a:spLocks noGrp="1"/>
          </p:cNvSpPr>
          <p:nvPr>
            <p:ph type="pic" sz="quarter" idx="13"/>
          </p:nvPr>
        </p:nvSpPr>
        <p:spPr>
          <a:xfrm>
            <a:off x="4680012" y="3790800"/>
            <a:ext cx="3529013" cy="2303462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6888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2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3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4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5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6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7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8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9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65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87" r:id="rId2"/>
    <p:sldLayoutId id="214748364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0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28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85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2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075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20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00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83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036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560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92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04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12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8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53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53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36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4"/>
          <p:cNvSpPr txBox="1">
            <a:spLocks/>
          </p:cNvSpPr>
          <p:nvPr/>
        </p:nvSpPr>
        <p:spPr>
          <a:xfrm>
            <a:off x="-216532" y="2996952"/>
            <a:ext cx="9505056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2800" b="0" dirty="0" smtClean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sz="2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556" y="-1215516"/>
            <a:ext cx="11413268" cy="8260835"/>
          </a:xfrm>
          <a:prstGeom prst="rect">
            <a:avLst/>
          </a:prstGeom>
        </p:spPr>
      </p:pic>
      <p:sp>
        <p:nvSpPr>
          <p:cNvPr id="11" name="Espace réservé du texte 14"/>
          <p:cNvSpPr txBox="1">
            <a:spLocks/>
          </p:cNvSpPr>
          <p:nvPr/>
        </p:nvSpPr>
        <p:spPr>
          <a:xfrm>
            <a:off x="251520" y="2978763"/>
            <a:ext cx="5148064" cy="3240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Chaire </a:t>
            </a:r>
            <a:r>
              <a:rPr lang="fr-BE" sz="32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Francqui</a:t>
            </a:r>
            <a:r>
              <a:rPr lang="fr-BE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BE" sz="24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titre belge 2016-2017</a:t>
            </a:r>
            <a:endParaRPr lang="fr-BE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sz="20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2063750" algn="l"/>
              </a:tabLst>
            </a:pPr>
            <a:r>
              <a:rPr lang="fr-BE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Koen Geens</a:t>
            </a:r>
          </a:p>
          <a:p>
            <a:pPr>
              <a:tabLst>
                <a:tab pos="2063750" algn="l"/>
              </a:tabLst>
            </a:pPr>
            <a:r>
              <a:rPr lang="fr-BE" sz="2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« </a:t>
            </a:r>
            <a:r>
              <a:rPr lang="fr-FR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offres publiques hostiles: un mal nécessaire</a:t>
            </a:r>
            <a:r>
              <a:rPr lang="fr-FR" sz="1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fr-BE" sz="1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</a:t>
            </a:r>
          </a:p>
          <a:p>
            <a:endParaRPr lang="fr-BE" sz="20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sz="25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29.03.2017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00" y="5803700"/>
            <a:ext cx="872673" cy="72122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992" y="5654756"/>
            <a:ext cx="835197" cy="101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4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4"/>
          <p:cNvSpPr txBox="1">
            <a:spLocks/>
          </p:cNvSpPr>
          <p:nvPr/>
        </p:nvSpPr>
        <p:spPr>
          <a:xfrm>
            <a:off x="106177" y="3429000"/>
            <a:ext cx="9036496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2400" b="0" dirty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texte 14"/>
          <p:cNvSpPr txBox="1">
            <a:spLocks/>
          </p:cNvSpPr>
          <p:nvPr/>
        </p:nvSpPr>
        <p:spPr>
          <a:xfrm>
            <a:off x="1024025" y="1279525"/>
            <a:ext cx="7200800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0" dirty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2800" b="0" dirty="0" smtClean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bataille </a:t>
            </a:r>
            <a:r>
              <a:rPr lang="fr-FR" sz="2800" b="0" dirty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la Générale de Banque:  le pays regagne un peu de fierté (1998)</a:t>
            </a:r>
            <a:endParaRPr lang="fr-BE" sz="2800" b="0" dirty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838200" y="1825625"/>
            <a:ext cx="7730244" cy="44116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BE" sz="2000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838200" y="1825625"/>
            <a:ext cx="7586228" cy="45917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2000" dirty="0" smtClean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</a:rPr>
              <a:t>Suez désinvestit: veut vendre amicalement la GB à Fortis (AG/Amev)</a:t>
            </a:r>
          </a:p>
          <a:p>
            <a:r>
              <a:rPr lang="fr-FR" sz="2000" dirty="0">
                <a:solidFill>
                  <a:schemeClr val="tx2"/>
                </a:solidFill>
              </a:rPr>
              <a:t>Fortis a obtenu une option d'achat de Suez sur 30 </a:t>
            </a:r>
            <a:r>
              <a:rPr lang="fr-FR" sz="2000" dirty="0" err="1">
                <a:solidFill>
                  <a:schemeClr val="tx2"/>
                </a:solidFill>
              </a:rPr>
              <a:t>pct</a:t>
            </a:r>
            <a:r>
              <a:rPr lang="fr-FR" sz="2000" dirty="0">
                <a:solidFill>
                  <a:schemeClr val="tx2"/>
                </a:solidFill>
              </a:rPr>
              <a:t> GB</a:t>
            </a:r>
          </a:p>
          <a:p>
            <a:r>
              <a:rPr lang="fr-FR" sz="2000" dirty="0">
                <a:solidFill>
                  <a:schemeClr val="tx2"/>
                </a:solidFill>
              </a:rPr>
              <a:t>Se dit tenue à lancer une offre publique obligatoire sur le reste de GB</a:t>
            </a:r>
          </a:p>
          <a:p>
            <a:r>
              <a:rPr lang="fr-FR" sz="2000" dirty="0">
                <a:solidFill>
                  <a:schemeClr val="tx2"/>
                </a:solidFill>
              </a:rPr>
              <a:t>ABN/Amro lance une contre offre (supportée par le management GB)</a:t>
            </a:r>
          </a:p>
          <a:p>
            <a:r>
              <a:rPr lang="fr-FR" sz="2000" dirty="0">
                <a:solidFill>
                  <a:schemeClr val="tx2"/>
                </a:solidFill>
              </a:rPr>
              <a:t>GB utilise son capital autorisé et émet 10pct de nouveau capital (nouvelles actions) à Fortis</a:t>
            </a:r>
          </a:p>
          <a:p>
            <a:r>
              <a:rPr lang="fr-FR" sz="2000" dirty="0">
                <a:solidFill>
                  <a:schemeClr val="tx2"/>
                </a:solidFill>
              </a:rPr>
              <a:t>Fortis fait la surenchère</a:t>
            </a:r>
          </a:p>
          <a:p>
            <a:r>
              <a:rPr lang="fr-FR" sz="2000" dirty="0">
                <a:solidFill>
                  <a:schemeClr val="tx2"/>
                </a:solidFill>
              </a:rPr>
              <a:t>ABN Amro jette l'éponge</a:t>
            </a:r>
          </a:p>
          <a:p>
            <a:r>
              <a:rPr lang="fr-FR" sz="2000" dirty="0">
                <a:solidFill>
                  <a:schemeClr val="tx2"/>
                </a:solidFill>
              </a:rPr>
              <a:t>Et Maurice </a:t>
            </a:r>
            <a:r>
              <a:rPr lang="fr-FR" sz="2000" dirty="0" err="1">
                <a:solidFill>
                  <a:schemeClr val="tx2"/>
                </a:solidFill>
              </a:rPr>
              <a:t>Lippens</a:t>
            </a:r>
            <a:r>
              <a:rPr lang="fr-FR" sz="2000" dirty="0">
                <a:solidFill>
                  <a:schemeClr val="tx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62215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4"/>
          <p:cNvSpPr txBox="1">
            <a:spLocks/>
          </p:cNvSpPr>
          <p:nvPr/>
        </p:nvSpPr>
        <p:spPr>
          <a:xfrm>
            <a:off x="106177" y="3429000"/>
            <a:ext cx="9036496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2400" b="0" dirty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texte 14"/>
          <p:cNvSpPr txBox="1">
            <a:spLocks/>
          </p:cNvSpPr>
          <p:nvPr/>
        </p:nvSpPr>
        <p:spPr>
          <a:xfrm>
            <a:off x="1024025" y="1279525"/>
            <a:ext cx="7200800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0" dirty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2800" b="0" dirty="0" smtClean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bataille </a:t>
            </a:r>
            <a:r>
              <a:rPr lang="fr-FR" sz="2800" b="0" dirty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Fortis: la Belgique en deuil national (2008)</a:t>
            </a:r>
            <a:endParaRPr lang="fr-BE" sz="2800" b="0" dirty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838200" y="1825625"/>
            <a:ext cx="7730244" cy="44116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BE" sz="2000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838200" y="1825625"/>
            <a:ext cx="7586228" cy="45917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2000" dirty="0" smtClean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</a:rPr>
              <a:t>Fortis devenu entre 1985 et 2006 un des grands groupes financiers EU</a:t>
            </a:r>
          </a:p>
          <a:p>
            <a:r>
              <a:rPr lang="fr-FR" sz="2000" dirty="0">
                <a:solidFill>
                  <a:schemeClr val="tx2"/>
                </a:solidFill>
              </a:rPr>
              <a:t>ABN/Amro pourchassée en 2007 par des </a:t>
            </a:r>
            <a:r>
              <a:rPr lang="fr-FR" sz="2000" i="1" dirty="0" err="1">
                <a:solidFill>
                  <a:schemeClr val="tx2"/>
                </a:solidFill>
              </a:rPr>
              <a:t>shareholder</a:t>
            </a:r>
            <a:r>
              <a:rPr lang="fr-FR" sz="2000" i="1" dirty="0">
                <a:solidFill>
                  <a:schemeClr val="tx2"/>
                </a:solidFill>
              </a:rPr>
              <a:t> </a:t>
            </a:r>
            <a:r>
              <a:rPr lang="fr-FR" sz="2000" i="1" dirty="0" err="1">
                <a:solidFill>
                  <a:schemeClr val="tx2"/>
                </a:solidFill>
              </a:rPr>
              <a:t>activists</a:t>
            </a:r>
            <a:endParaRPr lang="fr-FR" sz="2000" i="1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</a:rPr>
              <a:t>CEO ABN cherche repreneur: syndicat Fortis/Santander/RBS gagne</a:t>
            </a:r>
          </a:p>
          <a:p>
            <a:r>
              <a:rPr lang="fr-FR" sz="2000" dirty="0">
                <a:solidFill>
                  <a:schemeClr val="tx2"/>
                </a:solidFill>
              </a:rPr>
              <a:t>Fortis reprend la partie hollandaise de ABN/Amro: belle revanche</a:t>
            </a:r>
          </a:p>
          <a:p>
            <a:r>
              <a:rPr lang="fr-FR" sz="2000" dirty="0">
                <a:solidFill>
                  <a:schemeClr val="tx2"/>
                </a:solidFill>
              </a:rPr>
              <a:t>La crise financière frappe Fortis (qui devient </a:t>
            </a:r>
            <a:r>
              <a:rPr lang="fr-FR" sz="2000" dirty="0" err="1">
                <a:solidFill>
                  <a:schemeClr val="tx2"/>
                </a:solidFill>
              </a:rPr>
              <a:t>Ageas</a:t>
            </a:r>
            <a:r>
              <a:rPr lang="fr-FR" sz="2000" dirty="0">
                <a:solidFill>
                  <a:schemeClr val="tx2"/>
                </a:solidFill>
              </a:rPr>
              <a:t>) en pleine figure</a:t>
            </a: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Fortis </a:t>
            </a:r>
            <a:r>
              <a:rPr lang="fr-FR" sz="1600" dirty="0" err="1">
                <a:solidFill>
                  <a:schemeClr val="tx2"/>
                </a:solidFill>
              </a:rPr>
              <a:t>Belg</a:t>
            </a:r>
            <a:r>
              <a:rPr lang="fr-FR" sz="1600" dirty="0">
                <a:solidFill>
                  <a:schemeClr val="tx2"/>
                </a:solidFill>
              </a:rPr>
              <a:t>. vendue à BNP, Fortis NL aux Pays Bas, </a:t>
            </a:r>
            <a:r>
              <a:rPr lang="fr-FR" sz="1600" dirty="0" err="1">
                <a:solidFill>
                  <a:schemeClr val="tx2"/>
                </a:solidFill>
              </a:rPr>
              <a:t>Ageas</a:t>
            </a:r>
            <a:r>
              <a:rPr lang="fr-FR" sz="1600" dirty="0">
                <a:solidFill>
                  <a:schemeClr val="tx2"/>
                </a:solidFill>
              </a:rPr>
              <a:t> reste avec assurances</a:t>
            </a:r>
          </a:p>
          <a:p>
            <a:r>
              <a:rPr lang="fr-FR" sz="2000" dirty="0">
                <a:solidFill>
                  <a:schemeClr val="tx2"/>
                </a:solidFill>
              </a:rPr>
              <a:t>Plusieurs litiges et règlements</a:t>
            </a: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La Cour d'Appel de Bruxelles fait convoquer AG qui vote pour reprise BNP</a:t>
            </a: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Aux </a:t>
            </a:r>
            <a:r>
              <a:rPr lang="fr-FR" sz="1600" dirty="0" smtClean="0">
                <a:solidFill>
                  <a:schemeClr val="tx2"/>
                </a:solidFill>
              </a:rPr>
              <a:t>Pays-Bas </a:t>
            </a:r>
            <a:r>
              <a:rPr lang="fr-FR" sz="1600" dirty="0">
                <a:solidFill>
                  <a:schemeClr val="tx2"/>
                </a:solidFill>
              </a:rPr>
              <a:t>une transaction intervient entre </a:t>
            </a:r>
            <a:r>
              <a:rPr lang="fr-FR" sz="1600" dirty="0" err="1">
                <a:solidFill>
                  <a:schemeClr val="tx2"/>
                </a:solidFill>
              </a:rPr>
              <a:t>Ageas</a:t>
            </a:r>
            <a:r>
              <a:rPr lang="fr-FR" sz="1600" dirty="0">
                <a:solidFill>
                  <a:schemeClr val="tx2"/>
                </a:solidFill>
              </a:rPr>
              <a:t> et les actionnaires</a:t>
            </a:r>
          </a:p>
        </p:txBody>
      </p:sp>
    </p:spTree>
    <p:extLst>
      <p:ext uri="{BB962C8B-B14F-4D97-AF65-F5344CB8AC3E}">
        <p14:creationId xmlns:p14="http://schemas.microsoft.com/office/powerpoint/2010/main" val="1288845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4"/>
          <p:cNvSpPr txBox="1">
            <a:spLocks/>
          </p:cNvSpPr>
          <p:nvPr/>
        </p:nvSpPr>
        <p:spPr>
          <a:xfrm>
            <a:off x="106177" y="3429000"/>
            <a:ext cx="9036496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2400" b="0" dirty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texte 14"/>
          <p:cNvSpPr txBox="1">
            <a:spLocks/>
          </p:cNvSpPr>
          <p:nvPr/>
        </p:nvSpPr>
        <p:spPr>
          <a:xfrm>
            <a:off x="1024025" y="1279525"/>
            <a:ext cx="7200800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0" dirty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Différences et ressemblances</a:t>
            </a:r>
            <a:endParaRPr lang="fr-BE" sz="2800" b="0" dirty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838200" y="1825625"/>
            <a:ext cx="7730244" cy="44116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BE" sz="2000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838200" y="1825625"/>
            <a:ext cx="7586228" cy="45917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2000" dirty="0" smtClean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</a:rPr>
              <a:t>Structure de l'actionnariat</a:t>
            </a: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Actionnariat dispersé: SGB, ABN Amro, Fortis, BNP</a:t>
            </a: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Actionnariat </a:t>
            </a:r>
            <a:r>
              <a:rPr lang="fr-FR" sz="1600" dirty="0" smtClean="0">
                <a:solidFill>
                  <a:schemeClr val="tx2"/>
                </a:solidFill>
              </a:rPr>
              <a:t>contrôlé: </a:t>
            </a:r>
            <a:r>
              <a:rPr lang="fr-FR" sz="1600" dirty="0">
                <a:solidFill>
                  <a:schemeClr val="tx2"/>
                </a:solidFill>
              </a:rPr>
              <a:t>Générale de </a:t>
            </a:r>
            <a:r>
              <a:rPr lang="fr-FR" sz="1600" dirty="0" smtClean="0">
                <a:solidFill>
                  <a:schemeClr val="tx2"/>
                </a:solidFill>
              </a:rPr>
              <a:t>Banque</a:t>
            </a:r>
          </a:p>
          <a:p>
            <a:pPr lvl="1"/>
            <a:endParaRPr lang="fr-FR" sz="1600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</a:rPr>
              <a:t>Situation monétaire et capacité de remboursement sont </a:t>
            </a:r>
            <a:r>
              <a:rPr lang="fr-FR" sz="2000" dirty="0" smtClean="0">
                <a:solidFill>
                  <a:schemeClr val="tx2"/>
                </a:solidFill>
              </a:rPr>
              <a:t>importantes</a:t>
            </a:r>
            <a:endParaRPr lang="fr-FR" sz="2000" dirty="0">
              <a:solidFill>
                <a:schemeClr val="tx2"/>
              </a:solidFill>
            </a:endParaRPr>
          </a:p>
          <a:p>
            <a:pPr lvl="1"/>
            <a:r>
              <a:rPr lang="fr-FR" sz="1600" i="1" dirty="0" err="1">
                <a:solidFill>
                  <a:schemeClr val="tx2"/>
                </a:solidFill>
              </a:rPr>
              <a:t>Low</a:t>
            </a:r>
            <a:r>
              <a:rPr lang="fr-FR" sz="1600" i="1" dirty="0">
                <a:solidFill>
                  <a:schemeClr val="tx2"/>
                </a:solidFill>
              </a:rPr>
              <a:t> </a:t>
            </a:r>
            <a:r>
              <a:rPr lang="fr-FR" sz="1600" i="1" dirty="0" err="1">
                <a:solidFill>
                  <a:schemeClr val="tx2"/>
                </a:solidFill>
              </a:rPr>
              <a:t>interest</a:t>
            </a:r>
            <a:r>
              <a:rPr lang="fr-FR" sz="1600" i="1" dirty="0">
                <a:solidFill>
                  <a:schemeClr val="tx2"/>
                </a:solidFill>
              </a:rPr>
              <a:t> </a:t>
            </a:r>
            <a:r>
              <a:rPr lang="fr-FR" sz="1600" dirty="0">
                <a:solidFill>
                  <a:schemeClr val="tx2"/>
                </a:solidFill>
              </a:rPr>
              <a:t>permet plus facilement des OPE</a:t>
            </a: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Les OPA sont fréquemment financés par la revente des actifs de la </a:t>
            </a:r>
            <a:r>
              <a:rPr lang="fr-FR" sz="1600" dirty="0" smtClean="0">
                <a:solidFill>
                  <a:schemeClr val="tx2"/>
                </a:solidFill>
              </a:rPr>
              <a:t>cible</a:t>
            </a:r>
          </a:p>
          <a:p>
            <a:pPr lvl="1"/>
            <a:endParaRPr lang="fr-FR" sz="1600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</a:rPr>
              <a:t>Ordre des offres</a:t>
            </a: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SGB: OPA hostile vs contre-offre amicale</a:t>
            </a: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Générale de Banque: OPA amicale vs contre-offre hostile</a:t>
            </a:r>
          </a:p>
        </p:txBody>
      </p:sp>
    </p:spTree>
    <p:extLst>
      <p:ext uri="{BB962C8B-B14F-4D97-AF65-F5344CB8AC3E}">
        <p14:creationId xmlns:p14="http://schemas.microsoft.com/office/powerpoint/2010/main" val="3328130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4"/>
          <p:cNvSpPr txBox="1">
            <a:spLocks/>
          </p:cNvSpPr>
          <p:nvPr/>
        </p:nvSpPr>
        <p:spPr>
          <a:xfrm>
            <a:off x="106177" y="3429000"/>
            <a:ext cx="9036496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2400" b="0" dirty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texte 14"/>
          <p:cNvSpPr txBox="1">
            <a:spLocks/>
          </p:cNvSpPr>
          <p:nvPr/>
        </p:nvSpPr>
        <p:spPr>
          <a:xfrm>
            <a:off x="1223628" y="1196752"/>
            <a:ext cx="7200800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0" dirty="0" smtClean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Constatations</a:t>
            </a:r>
            <a:endParaRPr lang="fr-BE" sz="2800" b="0" dirty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838200" y="1825625"/>
            <a:ext cx="7730244" cy="44116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BE" sz="2000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838200" y="1825625"/>
            <a:ext cx="7586228" cy="45917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>
                <a:solidFill>
                  <a:schemeClr val="tx2"/>
                </a:solidFill>
              </a:rPr>
              <a:t>Une </a:t>
            </a:r>
            <a:r>
              <a:rPr lang="fr-FR" sz="2000" dirty="0">
                <a:solidFill>
                  <a:schemeClr val="tx2"/>
                </a:solidFill>
              </a:rPr>
              <a:t>société qui est contrôlée à 30 </a:t>
            </a:r>
            <a:r>
              <a:rPr lang="fr-FR" sz="2000" dirty="0" err="1">
                <a:solidFill>
                  <a:schemeClr val="tx2"/>
                </a:solidFill>
              </a:rPr>
              <a:t>pct</a:t>
            </a:r>
            <a:r>
              <a:rPr lang="fr-FR" sz="2000" dirty="0">
                <a:solidFill>
                  <a:schemeClr val="tx2"/>
                </a:solidFill>
              </a:rPr>
              <a:t> peut encore faire l'objet d'une OPA: la preuve est la contre-offre de ABN/Amro sur Générale Banque</a:t>
            </a:r>
          </a:p>
          <a:p>
            <a:r>
              <a:rPr lang="fr-FR" sz="2000" dirty="0">
                <a:solidFill>
                  <a:schemeClr val="tx2"/>
                </a:solidFill>
              </a:rPr>
              <a:t>Difficile de défendre une société à actionnariat dispersé, surtout (1) </a:t>
            </a:r>
            <a:r>
              <a:rPr lang="fr-FR" sz="2000" dirty="0" smtClean="0">
                <a:solidFill>
                  <a:schemeClr val="tx2"/>
                </a:solidFill>
              </a:rPr>
              <a:t>si </a:t>
            </a:r>
            <a:r>
              <a:rPr lang="fr-FR" sz="2000" dirty="0">
                <a:solidFill>
                  <a:schemeClr val="tx2"/>
                </a:solidFill>
              </a:rPr>
              <a:t>le cours est bas (SGB) (2) </a:t>
            </a:r>
            <a:r>
              <a:rPr lang="fr-FR" sz="2000" dirty="0" smtClean="0">
                <a:solidFill>
                  <a:schemeClr val="tx2"/>
                </a:solidFill>
              </a:rPr>
              <a:t>s'il </a:t>
            </a:r>
            <a:r>
              <a:rPr lang="fr-FR" sz="2000" dirty="0">
                <a:solidFill>
                  <a:schemeClr val="tx2"/>
                </a:solidFill>
              </a:rPr>
              <a:t>n'y pas de mécanismes de défense (Arc.)</a:t>
            </a:r>
          </a:p>
          <a:p>
            <a:r>
              <a:rPr lang="fr-FR" sz="2000" dirty="0">
                <a:solidFill>
                  <a:schemeClr val="tx2"/>
                </a:solidFill>
              </a:rPr>
              <a:t>La </a:t>
            </a:r>
            <a:r>
              <a:rPr lang="fr-FR" sz="2000" dirty="0" err="1">
                <a:solidFill>
                  <a:schemeClr val="tx2"/>
                </a:solidFill>
              </a:rPr>
              <a:t>pillule</a:t>
            </a:r>
            <a:r>
              <a:rPr lang="fr-FR" sz="2000" dirty="0">
                <a:solidFill>
                  <a:schemeClr val="tx2"/>
                </a:solidFill>
              </a:rPr>
              <a:t> doit être (utilisé) efficace(ment): le capital autorisé (10 </a:t>
            </a:r>
            <a:r>
              <a:rPr lang="fr-FR" sz="2000" dirty="0" err="1">
                <a:solidFill>
                  <a:schemeClr val="tx2"/>
                </a:solidFill>
              </a:rPr>
              <a:t>pct</a:t>
            </a:r>
            <a:r>
              <a:rPr lang="fr-FR" sz="2000" dirty="0">
                <a:solidFill>
                  <a:schemeClr val="tx2"/>
                </a:solidFill>
              </a:rPr>
              <a:t> en 1998, 100 </a:t>
            </a:r>
            <a:r>
              <a:rPr lang="fr-FR" sz="2000" dirty="0" err="1">
                <a:solidFill>
                  <a:schemeClr val="tx2"/>
                </a:solidFill>
              </a:rPr>
              <a:t>pct</a:t>
            </a:r>
            <a:r>
              <a:rPr lang="fr-FR" sz="2000" dirty="0">
                <a:solidFill>
                  <a:schemeClr val="tx2"/>
                </a:solidFill>
              </a:rPr>
              <a:t> en 1988) le prouve</a:t>
            </a:r>
          </a:p>
          <a:p>
            <a:r>
              <a:rPr lang="fr-FR" sz="2000" dirty="0">
                <a:solidFill>
                  <a:schemeClr val="tx2"/>
                </a:solidFill>
              </a:rPr>
              <a:t>Le contrôlant scrupuleux dupe? Ne mérite-t-il pas mieux? (exemples)</a:t>
            </a:r>
          </a:p>
          <a:p>
            <a:r>
              <a:rPr lang="fr-FR" sz="2000" dirty="0">
                <a:solidFill>
                  <a:schemeClr val="tx2"/>
                </a:solidFill>
              </a:rPr>
              <a:t>Le contrôlant qui prend le risque d'une (contre-)OPA en bourse, cherchera surtout des alliés: </a:t>
            </a:r>
            <a:r>
              <a:rPr lang="fr-FR" sz="2000" i="1" dirty="0" err="1">
                <a:solidFill>
                  <a:schemeClr val="tx2"/>
                </a:solidFill>
              </a:rPr>
              <a:t>with</a:t>
            </a:r>
            <a:r>
              <a:rPr lang="fr-FR" sz="2000" i="1" dirty="0">
                <a:solidFill>
                  <a:schemeClr val="tx2"/>
                </a:solidFill>
              </a:rPr>
              <a:t> a </a:t>
            </a:r>
            <a:r>
              <a:rPr lang="fr-FR" sz="2000" i="1" dirty="0" err="1">
                <a:solidFill>
                  <a:schemeClr val="tx2"/>
                </a:solidFill>
              </a:rPr>
              <a:t>little</a:t>
            </a:r>
            <a:r>
              <a:rPr lang="fr-FR" sz="2000" i="1" dirty="0">
                <a:solidFill>
                  <a:schemeClr val="tx2"/>
                </a:solidFill>
              </a:rPr>
              <a:t> help </a:t>
            </a:r>
            <a:r>
              <a:rPr lang="fr-FR" sz="2000" i="1" dirty="0" err="1">
                <a:solidFill>
                  <a:schemeClr val="tx2"/>
                </a:solidFill>
              </a:rPr>
              <a:t>from</a:t>
            </a:r>
            <a:r>
              <a:rPr lang="fr-FR" sz="2000" i="1" dirty="0">
                <a:solidFill>
                  <a:schemeClr val="tx2"/>
                </a:solidFill>
              </a:rPr>
              <a:t> </a:t>
            </a:r>
            <a:r>
              <a:rPr lang="fr-FR" sz="2000" i="1" dirty="0" err="1">
                <a:solidFill>
                  <a:schemeClr val="tx2"/>
                </a:solidFill>
              </a:rPr>
              <a:t>my</a:t>
            </a:r>
            <a:r>
              <a:rPr lang="fr-FR" sz="2000" i="1" dirty="0">
                <a:solidFill>
                  <a:schemeClr val="tx2"/>
                </a:solidFill>
              </a:rPr>
              <a:t> </a:t>
            </a:r>
            <a:r>
              <a:rPr lang="fr-FR" sz="2000" i="1" dirty="0" err="1">
                <a:solidFill>
                  <a:schemeClr val="tx2"/>
                </a:solidFill>
              </a:rPr>
              <a:t>friends</a:t>
            </a:r>
            <a:endParaRPr lang="fr-FR" sz="20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618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4"/>
          <p:cNvSpPr txBox="1">
            <a:spLocks/>
          </p:cNvSpPr>
          <p:nvPr/>
        </p:nvSpPr>
        <p:spPr>
          <a:xfrm>
            <a:off x="-468052" y="2420888"/>
            <a:ext cx="9036496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2400" b="0" dirty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texte 14"/>
          <p:cNvSpPr txBox="1">
            <a:spLocks/>
          </p:cNvSpPr>
          <p:nvPr/>
        </p:nvSpPr>
        <p:spPr>
          <a:xfrm>
            <a:off x="1024025" y="1279525"/>
            <a:ext cx="7200800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0" dirty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fr-BE" sz="2800" b="0" dirty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838200" y="1825625"/>
            <a:ext cx="7730244" cy="44116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BE" sz="2000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838200" y="1825625"/>
            <a:ext cx="7586228" cy="45917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2000" dirty="0" smtClean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</a:rPr>
              <a:t>La facilité d'OPA hostiles peut décourager la mise en bourse d'une société, ou résulter en ce que le fondateur se </a:t>
            </a:r>
            <a:r>
              <a:rPr lang="fr-FR" sz="2000" dirty="0" smtClean="0">
                <a:solidFill>
                  <a:schemeClr val="tx2"/>
                </a:solidFill>
              </a:rPr>
              <a:t>réserve </a:t>
            </a:r>
            <a:r>
              <a:rPr lang="fr-FR" sz="2000" dirty="0">
                <a:solidFill>
                  <a:schemeClr val="tx2"/>
                </a:solidFill>
              </a:rPr>
              <a:t>la majorité parce que... l'entrepreneur veut s'approprier les bénéfices privés de contrôle: situation </a:t>
            </a:r>
            <a:r>
              <a:rPr lang="fr-FR" sz="2000" i="1" dirty="0">
                <a:solidFill>
                  <a:schemeClr val="tx2"/>
                </a:solidFill>
              </a:rPr>
              <a:t>sous-optimale</a:t>
            </a:r>
            <a:r>
              <a:rPr lang="fr-FR" sz="2000" dirty="0">
                <a:solidFill>
                  <a:schemeClr val="tx2"/>
                </a:solidFill>
              </a:rPr>
              <a:t>?</a:t>
            </a:r>
          </a:p>
          <a:p>
            <a:r>
              <a:rPr lang="fr-FR" sz="2000" dirty="0">
                <a:solidFill>
                  <a:schemeClr val="tx2"/>
                </a:solidFill>
              </a:rPr>
              <a:t>Les actions à droit de vote multiple (structure contrôlée) et l'autonomie de l'organe du management (structure dispersée) peuvent </a:t>
            </a:r>
            <a:r>
              <a:rPr lang="fr-FR" sz="2000" dirty="0" err="1">
                <a:solidFill>
                  <a:schemeClr val="tx2"/>
                </a:solidFill>
              </a:rPr>
              <a:t>e.a</a:t>
            </a:r>
            <a:r>
              <a:rPr lang="fr-FR" sz="2000" dirty="0">
                <a:solidFill>
                  <a:schemeClr val="tx2"/>
                </a:solidFill>
              </a:rPr>
              <a:t>. alléger la situation du contrôlant contre/en cas OPA</a:t>
            </a:r>
          </a:p>
          <a:p>
            <a:r>
              <a:rPr lang="fr-FR" sz="2000" dirty="0">
                <a:solidFill>
                  <a:schemeClr val="tx2"/>
                </a:solidFill>
              </a:rPr>
              <a:t>L'offre publique obligatoire peut avoir comme conséquence qu'une société contrôlée ne soit pas vendue parce que ... le majoritaire veut se réserver la prime de contrôle: situation </a:t>
            </a:r>
            <a:r>
              <a:rPr lang="fr-FR" sz="2000" i="1" dirty="0">
                <a:solidFill>
                  <a:schemeClr val="tx2"/>
                </a:solidFill>
              </a:rPr>
              <a:t>sous-optimale</a:t>
            </a:r>
            <a:r>
              <a:rPr lang="fr-FR" sz="2000" dirty="0">
                <a:solidFill>
                  <a:schemeClr val="tx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77288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4"/>
          <p:cNvSpPr txBox="1">
            <a:spLocks/>
          </p:cNvSpPr>
          <p:nvPr/>
        </p:nvSpPr>
        <p:spPr>
          <a:xfrm>
            <a:off x="94952" y="3429000"/>
            <a:ext cx="9036496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2400" b="0" dirty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texte 14"/>
          <p:cNvSpPr txBox="1">
            <a:spLocks/>
          </p:cNvSpPr>
          <p:nvPr/>
        </p:nvSpPr>
        <p:spPr>
          <a:xfrm>
            <a:off x="1024025" y="1279525"/>
            <a:ext cx="7200800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0" dirty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littérature </a:t>
            </a:r>
            <a:r>
              <a:rPr lang="fr-FR" sz="2800" b="0" dirty="0" err="1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vulgarisante</a:t>
            </a:r>
            <a:endParaRPr lang="fr-BE" sz="2800" b="0" dirty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838200" y="1825625"/>
            <a:ext cx="7730244" cy="44116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BE" sz="2000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838200" y="1825625"/>
            <a:ext cx="7586228" cy="45917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2000" dirty="0" smtClean="0">
              <a:solidFill>
                <a:schemeClr val="tx2"/>
              </a:solidFill>
            </a:endParaRPr>
          </a:p>
          <a:p>
            <a:endParaRPr lang="nl-BE" sz="2000" dirty="0" smtClean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</a:rPr>
              <a:t>René Lamy, "Bataille pour la Société Générale", Paris-LLN, </a:t>
            </a:r>
            <a:r>
              <a:rPr lang="fr-FR" sz="2000" dirty="0" smtClean="0">
                <a:solidFill>
                  <a:schemeClr val="tx2"/>
                </a:solidFill>
              </a:rPr>
              <a:t>1990</a:t>
            </a:r>
          </a:p>
          <a:p>
            <a:pPr marL="0" indent="0">
              <a:buNone/>
            </a:pPr>
            <a:endParaRPr lang="fr-FR" sz="2000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</a:rPr>
              <a:t>Béatrice Delvaux, </a:t>
            </a:r>
            <a:r>
              <a:rPr lang="fr-FR" sz="2000" dirty="0" smtClean="0">
                <a:solidFill>
                  <a:schemeClr val="tx2"/>
                </a:solidFill>
              </a:rPr>
              <a:t>Stefaan </a:t>
            </a:r>
            <a:r>
              <a:rPr lang="fr-FR" sz="2000" dirty="0" err="1">
                <a:solidFill>
                  <a:schemeClr val="tx2"/>
                </a:solidFill>
              </a:rPr>
              <a:t>Michielsen</a:t>
            </a:r>
            <a:r>
              <a:rPr lang="fr-FR" sz="2000" dirty="0">
                <a:solidFill>
                  <a:schemeClr val="tx2"/>
                </a:solidFill>
              </a:rPr>
              <a:t>, "Le Bal des Empires", Racines, </a:t>
            </a:r>
            <a:r>
              <a:rPr lang="fr-FR" sz="2000" dirty="0" smtClean="0">
                <a:solidFill>
                  <a:schemeClr val="tx2"/>
                </a:solidFill>
              </a:rPr>
              <a:t>1999</a:t>
            </a:r>
          </a:p>
          <a:p>
            <a:pPr marL="0" indent="0">
              <a:buNone/>
            </a:pPr>
            <a:endParaRPr lang="fr-FR" sz="2000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</a:rPr>
              <a:t>Wim Van den Eynde, "</a:t>
            </a:r>
            <a:r>
              <a:rPr lang="fr-FR" sz="2000" dirty="0" err="1">
                <a:solidFill>
                  <a:schemeClr val="tx2"/>
                </a:solidFill>
              </a:rPr>
              <a:t>Fortisgate</a:t>
            </a:r>
            <a:r>
              <a:rPr lang="fr-FR" sz="2000" dirty="0">
                <a:solidFill>
                  <a:schemeClr val="tx2"/>
                </a:solidFill>
              </a:rPr>
              <a:t> – </a:t>
            </a:r>
            <a:r>
              <a:rPr lang="fr-FR" sz="2000" dirty="0" err="1">
                <a:solidFill>
                  <a:schemeClr val="tx2"/>
                </a:solidFill>
              </a:rPr>
              <a:t>een</a:t>
            </a:r>
            <a:r>
              <a:rPr lang="fr-FR" sz="2000" dirty="0">
                <a:solidFill>
                  <a:schemeClr val="tx2"/>
                </a:solidFill>
              </a:rPr>
              <a:t> </a:t>
            </a:r>
            <a:r>
              <a:rPr lang="fr-FR" sz="2000" dirty="0" err="1">
                <a:solidFill>
                  <a:schemeClr val="tx2"/>
                </a:solidFill>
              </a:rPr>
              <a:t>stresstest</a:t>
            </a:r>
            <a:r>
              <a:rPr lang="fr-FR" sz="2000" dirty="0">
                <a:solidFill>
                  <a:schemeClr val="tx2"/>
                </a:solidFill>
              </a:rPr>
              <a:t> </a:t>
            </a:r>
            <a:r>
              <a:rPr lang="fr-FR" sz="2000" dirty="0" err="1">
                <a:solidFill>
                  <a:schemeClr val="tx2"/>
                </a:solidFill>
              </a:rPr>
              <a:t>voor</a:t>
            </a:r>
            <a:r>
              <a:rPr lang="fr-FR" sz="2000" dirty="0">
                <a:solidFill>
                  <a:schemeClr val="tx2"/>
                </a:solidFill>
              </a:rPr>
              <a:t> Justitie", 2016</a:t>
            </a:r>
          </a:p>
        </p:txBody>
      </p:sp>
    </p:spTree>
    <p:extLst>
      <p:ext uri="{BB962C8B-B14F-4D97-AF65-F5344CB8AC3E}">
        <p14:creationId xmlns:p14="http://schemas.microsoft.com/office/powerpoint/2010/main" val="1709973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4"/>
          <p:cNvSpPr txBox="1">
            <a:spLocks/>
          </p:cNvSpPr>
          <p:nvPr/>
        </p:nvSpPr>
        <p:spPr>
          <a:xfrm>
            <a:off x="106177" y="3429000"/>
            <a:ext cx="9036496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2400" b="0" dirty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texte 14"/>
          <p:cNvSpPr txBox="1">
            <a:spLocks/>
          </p:cNvSpPr>
          <p:nvPr/>
        </p:nvSpPr>
        <p:spPr>
          <a:xfrm>
            <a:off x="1024025" y="1279525"/>
            <a:ext cx="7200800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0" dirty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juste prix, le droit financier et la </a:t>
            </a:r>
            <a:r>
              <a:rPr lang="fr-FR" sz="2800" b="0" dirty="0" err="1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lang="fr-FR" sz="2800" b="0" dirty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gouvernance sortent gagnants fin du 20e s.</a:t>
            </a:r>
            <a:endParaRPr lang="fr-BE" sz="2800" b="0" dirty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838200" y="1825625"/>
            <a:ext cx="7730244" cy="44116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BE" sz="2000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838200" y="1825625"/>
            <a:ext cx="7586228" cy="45917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2000" dirty="0" smtClean="0">
              <a:solidFill>
                <a:schemeClr val="tx2"/>
              </a:solidFill>
            </a:endParaRPr>
          </a:p>
          <a:p>
            <a:r>
              <a:rPr lang="fr-FR" sz="2000" dirty="0" smtClean="0">
                <a:solidFill>
                  <a:schemeClr val="tx2"/>
                </a:solidFill>
              </a:rPr>
              <a:t>Le </a:t>
            </a:r>
            <a:r>
              <a:rPr lang="fr-FR" sz="2000" dirty="0">
                <a:solidFill>
                  <a:schemeClr val="tx2"/>
                </a:solidFill>
              </a:rPr>
              <a:t>monde anglo-américain des marchés financiers cherche une langue unique en '89: </a:t>
            </a:r>
            <a:r>
              <a:rPr lang="fr-FR" sz="2000" i="1" dirty="0" err="1">
                <a:solidFill>
                  <a:schemeClr val="tx2"/>
                </a:solidFill>
              </a:rPr>
              <a:t>shareholder</a:t>
            </a:r>
            <a:r>
              <a:rPr lang="fr-FR" sz="2000" i="1" dirty="0">
                <a:solidFill>
                  <a:schemeClr val="tx2"/>
                </a:solidFill>
              </a:rPr>
              <a:t> value</a:t>
            </a:r>
            <a:r>
              <a:rPr lang="fr-FR" sz="2000" dirty="0">
                <a:solidFill>
                  <a:schemeClr val="tx2"/>
                </a:solidFill>
              </a:rPr>
              <a:t>, le prix juste à tout </a:t>
            </a:r>
            <a:r>
              <a:rPr lang="fr-FR" sz="2000" dirty="0" smtClean="0">
                <a:solidFill>
                  <a:schemeClr val="tx2"/>
                </a:solidFill>
              </a:rPr>
              <a:t>moment</a:t>
            </a:r>
            <a:endParaRPr lang="fr-FR" sz="2000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</a:rPr>
              <a:t>L'intérêt de la société est </a:t>
            </a:r>
            <a:r>
              <a:rPr lang="fr-FR" sz="2000" dirty="0" smtClean="0">
                <a:solidFill>
                  <a:schemeClr val="tx2"/>
                </a:solidFill>
              </a:rPr>
              <a:t>réduit </a:t>
            </a:r>
            <a:r>
              <a:rPr lang="fr-FR" sz="2000" dirty="0">
                <a:solidFill>
                  <a:schemeClr val="tx2"/>
                </a:solidFill>
              </a:rPr>
              <a:t>à l'intérêt des actionnaires </a:t>
            </a:r>
            <a:r>
              <a:rPr lang="fr-FR" sz="2000" dirty="0" smtClean="0">
                <a:solidFill>
                  <a:schemeClr val="tx2"/>
                </a:solidFill>
              </a:rPr>
              <a:t>'purs'</a:t>
            </a:r>
            <a:endParaRPr lang="fr-FR" sz="2000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</a:rPr>
              <a:t>La législation européenne adaptée en fonction de ces paradigmes:</a:t>
            </a: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Législation rapportage financier: </a:t>
            </a:r>
            <a:r>
              <a:rPr lang="fr-FR" sz="1600" i="1" dirty="0" err="1">
                <a:solidFill>
                  <a:schemeClr val="tx2"/>
                </a:solidFill>
              </a:rPr>
              <a:t>shareholders</a:t>
            </a:r>
            <a:r>
              <a:rPr lang="fr-FR" sz="1600" i="1" dirty="0">
                <a:solidFill>
                  <a:schemeClr val="tx2"/>
                </a:solidFill>
              </a:rPr>
              <a:t>, no </a:t>
            </a:r>
            <a:r>
              <a:rPr lang="fr-FR" sz="1600" i="1" dirty="0" err="1">
                <a:solidFill>
                  <a:schemeClr val="tx2"/>
                </a:solidFill>
              </a:rPr>
              <a:t>creditors</a:t>
            </a:r>
            <a:r>
              <a:rPr lang="fr-FR" sz="1600" i="1" dirty="0">
                <a:solidFill>
                  <a:schemeClr val="tx2"/>
                </a:solidFill>
              </a:rPr>
              <a:t> </a:t>
            </a:r>
            <a:r>
              <a:rPr lang="fr-FR" sz="1600" i="1" dirty="0" err="1">
                <a:solidFill>
                  <a:schemeClr val="tx2"/>
                </a:solidFill>
              </a:rPr>
              <a:t>accounting</a:t>
            </a:r>
            <a:r>
              <a:rPr lang="fr-FR" sz="1600" dirty="0">
                <a:solidFill>
                  <a:schemeClr val="tx2"/>
                </a:solidFill>
              </a:rPr>
              <a:t> (IAS-IFRS)</a:t>
            </a: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Législation boursière: accent sur transparence et intégrité (sanctions administratives)</a:t>
            </a: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Législation d'audit: priorité aux actionnaires, pas aux employés</a:t>
            </a:r>
          </a:p>
          <a:p>
            <a:pPr lvl="1"/>
            <a:r>
              <a:rPr lang="fr-FR" sz="1600" i="1" dirty="0" err="1">
                <a:solidFill>
                  <a:schemeClr val="tx2"/>
                </a:solidFill>
              </a:rPr>
              <a:t>Corporate</a:t>
            </a:r>
            <a:r>
              <a:rPr lang="fr-FR" sz="1600" i="1" dirty="0">
                <a:solidFill>
                  <a:schemeClr val="tx2"/>
                </a:solidFill>
              </a:rPr>
              <a:t> gouvernance</a:t>
            </a:r>
            <a:r>
              <a:rPr lang="fr-FR" sz="1600" dirty="0">
                <a:solidFill>
                  <a:schemeClr val="tx2"/>
                </a:solidFill>
              </a:rPr>
              <a:t>: fait partie </a:t>
            </a:r>
            <a:r>
              <a:rPr lang="fr-FR" sz="1600" dirty="0" smtClean="0">
                <a:solidFill>
                  <a:schemeClr val="tx2"/>
                </a:solidFill>
              </a:rPr>
              <a:t>de </a:t>
            </a:r>
            <a:r>
              <a:rPr lang="fr-FR" sz="1600" dirty="0">
                <a:solidFill>
                  <a:schemeClr val="tx2"/>
                </a:solidFill>
              </a:rPr>
              <a:t>l'information financière</a:t>
            </a:r>
          </a:p>
        </p:txBody>
      </p:sp>
    </p:spTree>
    <p:extLst>
      <p:ext uri="{BB962C8B-B14F-4D97-AF65-F5344CB8AC3E}">
        <p14:creationId xmlns:p14="http://schemas.microsoft.com/office/powerpoint/2010/main" val="3869234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4"/>
          <p:cNvSpPr txBox="1">
            <a:spLocks/>
          </p:cNvSpPr>
          <p:nvPr/>
        </p:nvSpPr>
        <p:spPr>
          <a:xfrm>
            <a:off x="106177" y="3429000"/>
            <a:ext cx="9036496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2400" b="0" dirty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texte 14"/>
          <p:cNvSpPr txBox="1">
            <a:spLocks/>
          </p:cNvSpPr>
          <p:nvPr/>
        </p:nvSpPr>
        <p:spPr>
          <a:xfrm>
            <a:off x="1024025" y="1279525"/>
            <a:ext cx="7200800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0" dirty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L'offre publique</a:t>
            </a:r>
            <a:endParaRPr lang="fr-BE" sz="2800" b="0" dirty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838200" y="1825625"/>
            <a:ext cx="7730244" cy="44116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BE" sz="2000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838200" y="1825625"/>
            <a:ext cx="7586228" cy="45917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2000" dirty="0" smtClean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</a:rPr>
              <a:t>Offre publique hostile: </a:t>
            </a: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administrateurs/management ont un conflit 'inhérent', donc pas de </a:t>
            </a:r>
            <a:r>
              <a:rPr lang="fr-FR" sz="1600" dirty="0" smtClean="0">
                <a:solidFill>
                  <a:schemeClr val="tx2"/>
                </a:solidFill>
              </a:rPr>
              <a:t>mécanismes </a:t>
            </a:r>
            <a:r>
              <a:rPr lang="fr-FR" sz="1600" dirty="0">
                <a:solidFill>
                  <a:schemeClr val="tx2"/>
                </a:solidFill>
              </a:rPr>
              <a:t>anti-OPA à mettre en </a:t>
            </a:r>
            <a:r>
              <a:rPr lang="fr-FR" sz="1600" dirty="0" smtClean="0">
                <a:solidFill>
                  <a:schemeClr val="tx2"/>
                </a:solidFill>
              </a:rPr>
              <a:t>œuvre </a:t>
            </a:r>
            <a:r>
              <a:rPr lang="fr-FR" sz="1600" dirty="0">
                <a:solidFill>
                  <a:schemeClr val="tx2"/>
                </a:solidFill>
              </a:rPr>
              <a:t>par eux?</a:t>
            </a: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de plus, ces mécanismes </a:t>
            </a:r>
            <a:r>
              <a:rPr lang="fr-FR" sz="1600" dirty="0" smtClean="0">
                <a:solidFill>
                  <a:schemeClr val="tx2"/>
                </a:solidFill>
              </a:rPr>
              <a:t>réduiraient </a:t>
            </a:r>
            <a:r>
              <a:rPr lang="fr-FR" sz="1600" dirty="0">
                <a:solidFill>
                  <a:schemeClr val="tx2"/>
                </a:solidFill>
              </a:rPr>
              <a:t>le cours de bourse et privatiseraient les bénéfices de contrôle.</a:t>
            </a: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le risque sans mécanisme de défense serait que les bénéfices de contrôle ne naissent pas? </a:t>
            </a:r>
          </a:p>
          <a:p>
            <a:r>
              <a:rPr lang="fr-FR" sz="2000" dirty="0">
                <a:solidFill>
                  <a:schemeClr val="tx2"/>
                </a:solidFill>
              </a:rPr>
              <a:t>Offre publique obligatoire: </a:t>
            </a: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fondement incertain: égalité des actionnaires ou </a:t>
            </a:r>
            <a:r>
              <a:rPr lang="fr-FR" sz="1600" i="1" dirty="0" err="1">
                <a:solidFill>
                  <a:schemeClr val="tx2"/>
                </a:solidFill>
              </a:rPr>
              <a:t>market</a:t>
            </a:r>
            <a:r>
              <a:rPr lang="fr-FR" sz="1600" i="1" dirty="0">
                <a:solidFill>
                  <a:schemeClr val="tx2"/>
                </a:solidFill>
              </a:rPr>
              <a:t> for </a:t>
            </a:r>
            <a:r>
              <a:rPr lang="fr-FR" sz="1600" i="1" dirty="0" err="1">
                <a:solidFill>
                  <a:schemeClr val="tx2"/>
                </a:solidFill>
              </a:rPr>
              <a:t>corporate</a:t>
            </a:r>
            <a:r>
              <a:rPr lang="fr-FR" sz="1600" i="1" dirty="0">
                <a:solidFill>
                  <a:schemeClr val="tx2"/>
                </a:solidFill>
              </a:rPr>
              <a:t> control</a:t>
            </a: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elle étend la prime de </a:t>
            </a:r>
            <a:r>
              <a:rPr lang="fr-FR" sz="1600" dirty="0" smtClean="0">
                <a:solidFill>
                  <a:schemeClr val="tx2"/>
                </a:solidFill>
              </a:rPr>
              <a:t>contrôle </a:t>
            </a:r>
            <a:r>
              <a:rPr lang="fr-FR" sz="1600" dirty="0">
                <a:solidFill>
                  <a:schemeClr val="tx2"/>
                </a:solidFill>
              </a:rPr>
              <a:t>et les bénéfices du contrôle à tout actionnaire</a:t>
            </a: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de nouveau, risque avec OPA obligatoire est que ces bénéfices s'évaporent</a:t>
            </a:r>
          </a:p>
          <a:p>
            <a:endParaRPr lang="fr-FR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4"/>
          <p:cNvSpPr txBox="1">
            <a:spLocks/>
          </p:cNvSpPr>
          <p:nvPr/>
        </p:nvSpPr>
        <p:spPr>
          <a:xfrm>
            <a:off x="106177" y="3429000"/>
            <a:ext cx="9036496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2400" b="0" dirty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texte 14"/>
          <p:cNvSpPr txBox="1">
            <a:spLocks/>
          </p:cNvSpPr>
          <p:nvPr/>
        </p:nvSpPr>
        <p:spPr>
          <a:xfrm>
            <a:off x="1024025" y="1279525"/>
            <a:ext cx="7200800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0" dirty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crise des sociétés à actionnariat dispersé donne raison aux </a:t>
            </a:r>
            <a:r>
              <a:rPr lang="fr-FR" sz="2800" b="0" i="1" dirty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fr-FR" sz="2800" b="0" i="1" dirty="0" err="1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principals</a:t>
            </a:r>
            <a:r>
              <a:rPr lang="fr-FR" sz="2800" b="0" dirty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'…</a:t>
            </a:r>
            <a:endParaRPr lang="fr-BE" sz="2800" b="0" dirty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838200" y="1825625"/>
            <a:ext cx="7730244" cy="44116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BE" sz="2000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838200" y="1825625"/>
            <a:ext cx="7586228" cy="45917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2000" dirty="0" smtClean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</a:rPr>
              <a:t>La cause directe de ce paradigme est la crise profonde de la société à structure d'actionnariat dispersée des années 1980 dans le monde anglo-américain (dont le drame SGB en 1988 était le point d'orgue)</a:t>
            </a:r>
          </a:p>
          <a:p>
            <a:r>
              <a:rPr lang="fr-FR" sz="2000" dirty="0">
                <a:solidFill>
                  <a:schemeClr val="tx2"/>
                </a:solidFill>
              </a:rPr>
              <a:t>La trop grande autonomie des managers leur aurait donné trop de contrôle: du coup les actionnaires auraient été aliénés (cours bas)</a:t>
            </a:r>
          </a:p>
          <a:p>
            <a:r>
              <a:rPr lang="fr-FR" sz="2000" dirty="0">
                <a:solidFill>
                  <a:schemeClr val="tx2"/>
                </a:solidFill>
              </a:rPr>
              <a:t>L'OPA hostile (raids) était un mécanisme barbare pour y </a:t>
            </a:r>
            <a:r>
              <a:rPr lang="fr-FR" sz="2000" dirty="0" smtClean="0">
                <a:solidFill>
                  <a:schemeClr val="tx2"/>
                </a:solidFill>
              </a:rPr>
              <a:t>remédier: </a:t>
            </a:r>
            <a:r>
              <a:rPr lang="fr-FR" sz="2000" i="1" dirty="0" err="1">
                <a:solidFill>
                  <a:schemeClr val="tx2"/>
                </a:solidFill>
              </a:rPr>
              <a:t>distorted</a:t>
            </a:r>
            <a:r>
              <a:rPr lang="fr-FR" sz="2000" i="1" dirty="0">
                <a:solidFill>
                  <a:schemeClr val="tx2"/>
                </a:solidFill>
              </a:rPr>
              <a:t> </a:t>
            </a:r>
            <a:r>
              <a:rPr lang="fr-FR" sz="2000" i="1" dirty="0" err="1">
                <a:solidFill>
                  <a:schemeClr val="tx2"/>
                </a:solidFill>
              </a:rPr>
              <a:t>choice</a:t>
            </a:r>
            <a:r>
              <a:rPr lang="fr-FR" sz="2000" i="1" dirty="0">
                <a:solidFill>
                  <a:schemeClr val="tx2"/>
                </a:solidFill>
              </a:rPr>
              <a:t> </a:t>
            </a:r>
            <a:r>
              <a:rPr lang="fr-FR" sz="2000" dirty="0">
                <a:solidFill>
                  <a:schemeClr val="tx2"/>
                </a:solidFill>
              </a:rPr>
              <a:t>et </a:t>
            </a:r>
            <a:r>
              <a:rPr lang="fr-FR" sz="2000" i="1" dirty="0" err="1">
                <a:solidFill>
                  <a:schemeClr val="tx2"/>
                </a:solidFill>
              </a:rPr>
              <a:t>prisonners</a:t>
            </a:r>
            <a:r>
              <a:rPr lang="fr-FR" sz="2000" i="1" dirty="0">
                <a:solidFill>
                  <a:schemeClr val="tx2"/>
                </a:solidFill>
              </a:rPr>
              <a:t> </a:t>
            </a:r>
            <a:r>
              <a:rPr lang="fr-FR" sz="2000" i="1" dirty="0" err="1">
                <a:solidFill>
                  <a:schemeClr val="tx2"/>
                </a:solidFill>
              </a:rPr>
              <a:t>dilemma</a:t>
            </a:r>
            <a:endParaRPr lang="fr-FR" sz="2000" i="1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</a:rPr>
              <a:t>OPA en quelque sorte remplacé par les administrateurs indépendants et les comités qui doivent contrôler les managers en fonction de l'intérêt des actionnaires</a:t>
            </a:r>
          </a:p>
        </p:txBody>
      </p:sp>
    </p:spTree>
    <p:extLst>
      <p:ext uri="{BB962C8B-B14F-4D97-AF65-F5344CB8AC3E}">
        <p14:creationId xmlns:p14="http://schemas.microsoft.com/office/powerpoint/2010/main" val="2442364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4"/>
          <p:cNvSpPr txBox="1">
            <a:spLocks/>
          </p:cNvSpPr>
          <p:nvPr/>
        </p:nvSpPr>
        <p:spPr>
          <a:xfrm>
            <a:off x="106177" y="3429000"/>
            <a:ext cx="9036496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2400" b="0" dirty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texte 14"/>
          <p:cNvSpPr txBox="1">
            <a:spLocks/>
          </p:cNvSpPr>
          <p:nvPr/>
        </p:nvSpPr>
        <p:spPr>
          <a:xfrm>
            <a:off x="1024024" y="1279525"/>
            <a:ext cx="7652431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0" dirty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crise des sociétés contrôlées par des holdings donne aussi raison aux </a:t>
            </a:r>
            <a:r>
              <a:rPr lang="fr-FR" sz="2800" b="0" i="1" dirty="0" err="1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principals</a:t>
            </a:r>
            <a:r>
              <a:rPr lang="fr-FR" sz="2800" b="0" dirty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</a:t>
            </a:r>
            <a:endParaRPr lang="fr-BE" sz="2800" b="0" dirty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838200" y="1825625"/>
            <a:ext cx="7730244" cy="44116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BE" sz="2000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838200" y="1825625"/>
            <a:ext cx="7586228" cy="45917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2000" dirty="0" smtClean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</a:rPr>
              <a:t>Le  </a:t>
            </a:r>
            <a:r>
              <a:rPr lang="fr-FR" sz="2000" dirty="0" smtClean="0">
                <a:solidFill>
                  <a:schemeClr val="tx2"/>
                </a:solidFill>
              </a:rPr>
              <a:t>capitalisme holding  </a:t>
            </a:r>
            <a:r>
              <a:rPr lang="fr-FR" sz="2000" dirty="0">
                <a:solidFill>
                  <a:schemeClr val="tx2"/>
                </a:solidFill>
              </a:rPr>
              <a:t>semblait vieux jeu: prétendue cause </a:t>
            </a:r>
            <a:r>
              <a:rPr lang="fr-FR" sz="2000" dirty="0" smtClean="0">
                <a:solidFill>
                  <a:schemeClr val="tx2"/>
                </a:solidFill>
              </a:rPr>
              <a:t>de décote </a:t>
            </a:r>
            <a:r>
              <a:rPr lang="fr-FR" sz="2000" dirty="0">
                <a:solidFill>
                  <a:schemeClr val="tx2"/>
                </a:solidFill>
              </a:rPr>
              <a:t>en bourse par manque d'</a:t>
            </a:r>
            <a:r>
              <a:rPr lang="fr-FR" sz="2000" dirty="0" err="1">
                <a:solidFill>
                  <a:schemeClr val="tx2"/>
                </a:solidFill>
              </a:rPr>
              <a:t>opéabilité</a:t>
            </a:r>
            <a:r>
              <a:rPr lang="fr-FR" sz="2000" dirty="0">
                <a:solidFill>
                  <a:schemeClr val="tx2"/>
                </a:solidFill>
              </a:rPr>
              <a:t> </a:t>
            </a:r>
          </a:p>
          <a:p>
            <a:r>
              <a:rPr lang="fr-FR" sz="2000" dirty="0">
                <a:solidFill>
                  <a:schemeClr val="tx2"/>
                </a:solidFill>
              </a:rPr>
              <a:t>Le manque d'autonomie des managers des sociétés contrôlées aurait </a:t>
            </a:r>
            <a:r>
              <a:rPr lang="fr-FR" sz="2000" dirty="0" smtClean="0">
                <a:solidFill>
                  <a:schemeClr val="tx2"/>
                </a:solidFill>
              </a:rPr>
              <a:t>donné </a:t>
            </a:r>
            <a:r>
              <a:rPr lang="fr-FR" sz="2000" dirty="0">
                <a:solidFill>
                  <a:schemeClr val="tx2"/>
                </a:solidFill>
              </a:rPr>
              <a:t>trop d'avantages à l'actionnaire de contrôle</a:t>
            </a:r>
          </a:p>
          <a:p>
            <a:r>
              <a:rPr lang="fr-FR" sz="2000" dirty="0">
                <a:solidFill>
                  <a:schemeClr val="tx2"/>
                </a:solidFill>
              </a:rPr>
              <a:t>Adoption du </a:t>
            </a:r>
            <a:r>
              <a:rPr lang="fr-FR" sz="2000" i="1" dirty="0" err="1">
                <a:solidFill>
                  <a:schemeClr val="tx2"/>
                </a:solidFill>
              </a:rPr>
              <a:t>corporate</a:t>
            </a:r>
            <a:r>
              <a:rPr lang="fr-FR" sz="2000" i="1" dirty="0">
                <a:solidFill>
                  <a:schemeClr val="tx2"/>
                </a:solidFill>
              </a:rPr>
              <a:t> gouvernance </a:t>
            </a:r>
            <a:r>
              <a:rPr lang="fr-FR" sz="2000" dirty="0">
                <a:solidFill>
                  <a:schemeClr val="tx2"/>
                </a:solidFill>
              </a:rPr>
              <a:t>sur le continent</a:t>
            </a:r>
          </a:p>
          <a:p>
            <a:r>
              <a:rPr lang="fr-FR" sz="2000" dirty="0">
                <a:solidFill>
                  <a:schemeClr val="tx2"/>
                </a:solidFill>
              </a:rPr>
              <a:t>Même </a:t>
            </a:r>
            <a:r>
              <a:rPr lang="fr-FR" sz="2000" dirty="0" smtClean="0">
                <a:solidFill>
                  <a:schemeClr val="tx2"/>
                </a:solidFill>
              </a:rPr>
              <a:t>remède </a:t>
            </a:r>
            <a:r>
              <a:rPr lang="fr-FR" sz="2000" dirty="0">
                <a:solidFill>
                  <a:schemeClr val="tx2"/>
                </a:solidFill>
              </a:rPr>
              <a:t>pour une maladie différente: administrateurs indépendants et comités </a:t>
            </a:r>
          </a:p>
          <a:p>
            <a:r>
              <a:rPr lang="fr-FR" sz="2000" dirty="0">
                <a:solidFill>
                  <a:schemeClr val="tx2"/>
                </a:solidFill>
              </a:rPr>
              <a:t>Il y a de la confusion: l'attractivité du modèle dispersé fait rêver le continent que l'utilisation </a:t>
            </a:r>
            <a:r>
              <a:rPr lang="fr-FR" sz="2000" dirty="0" smtClean="0">
                <a:solidFill>
                  <a:schemeClr val="tx2"/>
                </a:solidFill>
              </a:rPr>
              <a:t>du même remède </a:t>
            </a:r>
            <a:r>
              <a:rPr lang="fr-FR" sz="2000" dirty="0">
                <a:solidFill>
                  <a:schemeClr val="tx2"/>
                </a:solidFill>
              </a:rPr>
              <a:t>permettra de parvenir à la même </a:t>
            </a:r>
            <a:r>
              <a:rPr lang="fr-FR" sz="2000" dirty="0" smtClean="0">
                <a:solidFill>
                  <a:schemeClr val="tx2"/>
                </a:solidFill>
              </a:rPr>
              <a:t>structure </a:t>
            </a:r>
            <a:r>
              <a:rPr lang="fr-FR" sz="2000" dirty="0">
                <a:solidFill>
                  <a:schemeClr val="tx2"/>
                </a:solidFill>
              </a:rPr>
              <a:t>d'actionnariat ('société autonome')</a:t>
            </a:r>
          </a:p>
        </p:txBody>
      </p:sp>
    </p:spTree>
    <p:extLst>
      <p:ext uri="{BB962C8B-B14F-4D97-AF65-F5344CB8AC3E}">
        <p14:creationId xmlns:p14="http://schemas.microsoft.com/office/powerpoint/2010/main" val="3044080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4"/>
          <p:cNvSpPr txBox="1">
            <a:spLocks/>
          </p:cNvSpPr>
          <p:nvPr/>
        </p:nvSpPr>
        <p:spPr>
          <a:xfrm>
            <a:off x="106177" y="3429000"/>
            <a:ext cx="9036496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2400" b="0" dirty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texte 14"/>
          <p:cNvSpPr txBox="1">
            <a:spLocks/>
          </p:cNvSpPr>
          <p:nvPr/>
        </p:nvSpPr>
        <p:spPr>
          <a:xfrm>
            <a:off x="971600" y="1282592"/>
            <a:ext cx="7200800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0" dirty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peut-être l'agent a aussi des expectatives légitimes …</a:t>
            </a:r>
            <a:endParaRPr lang="fr-BE" sz="2800" b="0" dirty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838200" y="1825625"/>
            <a:ext cx="7730244" cy="44116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BE" sz="2000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838200" y="1825625"/>
            <a:ext cx="7586228" cy="45917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dirty="0" smtClean="0">
              <a:solidFill>
                <a:schemeClr val="tx2"/>
              </a:solidFill>
            </a:endParaRPr>
          </a:p>
          <a:p>
            <a:r>
              <a:rPr lang="fr-FR" sz="2000" dirty="0" smtClean="0">
                <a:solidFill>
                  <a:schemeClr val="tx2"/>
                </a:solidFill>
              </a:rPr>
              <a:t>Structure </a:t>
            </a:r>
            <a:r>
              <a:rPr lang="fr-FR" sz="2000" dirty="0">
                <a:solidFill>
                  <a:schemeClr val="tx2"/>
                </a:solidFill>
              </a:rPr>
              <a:t>d'actionnariat dispersée: on dit …</a:t>
            </a:r>
          </a:p>
          <a:p>
            <a:pPr lvl="1"/>
            <a:r>
              <a:rPr lang="fr-FR" sz="1600" dirty="0" smtClean="0">
                <a:solidFill>
                  <a:schemeClr val="tx2"/>
                </a:solidFill>
              </a:rPr>
              <a:t>que l'actionnaire </a:t>
            </a:r>
            <a:r>
              <a:rPr lang="fr-FR" sz="1600" i="1" dirty="0">
                <a:solidFill>
                  <a:schemeClr val="tx2"/>
                </a:solidFill>
              </a:rPr>
              <a:t>'principal</a:t>
            </a:r>
            <a:r>
              <a:rPr lang="fr-FR" sz="1600" dirty="0">
                <a:solidFill>
                  <a:schemeClr val="tx2"/>
                </a:solidFill>
              </a:rPr>
              <a:t>' </a:t>
            </a:r>
            <a:r>
              <a:rPr lang="fr-FR" sz="1600" dirty="0" err="1">
                <a:solidFill>
                  <a:schemeClr val="tx2"/>
                </a:solidFill>
              </a:rPr>
              <a:t>expecte</a:t>
            </a:r>
            <a:r>
              <a:rPr lang="fr-FR" sz="1600" dirty="0">
                <a:solidFill>
                  <a:schemeClr val="tx2"/>
                </a:solidFill>
              </a:rPr>
              <a:t> que toute prime (</a:t>
            </a:r>
            <a:r>
              <a:rPr lang="fr-FR" sz="1600" dirty="0" err="1">
                <a:solidFill>
                  <a:schemeClr val="tx2"/>
                </a:solidFill>
              </a:rPr>
              <a:t>e.a</a:t>
            </a:r>
            <a:r>
              <a:rPr lang="fr-FR" sz="1600" dirty="0">
                <a:solidFill>
                  <a:schemeClr val="tx2"/>
                </a:solidFill>
              </a:rPr>
              <a:t>. d'</a:t>
            </a:r>
            <a:r>
              <a:rPr lang="fr-FR" sz="1600" dirty="0" err="1">
                <a:solidFill>
                  <a:schemeClr val="tx2"/>
                </a:solidFill>
              </a:rPr>
              <a:t>opéabilité</a:t>
            </a:r>
            <a:r>
              <a:rPr lang="fr-FR" sz="1600" dirty="0">
                <a:solidFill>
                  <a:schemeClr val="tx2"/>
                </a:solidFill>
              </a:rPr>
              <a:t>) ou tout bénéfice reste dans le cours de </a:t>
            </a:r>
            <a:r>
              <a:rPr lang="fr-FR" sz="1600" dirty="0" smtClean="0">
                <a:solidFill>
                  <a:schemeClr val="tx2"/>
                </a:solidFill>
              </a:rPr>
              <a:t>bourse, </a:t>
            </a:r>
            <a:r>
              <a:rPr lang="fr-FR" sz="1600" dirty="0" err="1" smtClean="0">
                <a:solidFill>
                  <a:schemeClr val="tx2"/>
                </a:solidFill>
              </a:rPr>
              <a:t>resp</a:t>
            </a:r>
            <a:r>
              <a:rPr lang="fr-FR" sz="1600" dirty="0">
                <a:solidFill>
                  <a:schemeClr val="tx2"/>
                </a:solidFill>
              </a:rPr>
              <a:t>. </a:t>
            </a:r>
            <a:r>
              <a:rPr lang="fr-FR" sz="1600" dirty="0" smtClean="0">
                <a:solidFill>
                  <a:schemeClr val="tx2"/>
                </a:solidFill>
              </a:rPr>
              <a:t>soit partagée </a:t>
            </a:r>
            <a:r>
              <a:rPr lang="fr-FR" sz="1600" dirty="0">
                <a:solidFill>
                  <a:schemeClr val="tx2"/>
                </a:solidFill>
              </a:rPr>
              <a:t>avec </a:t>
            </a:r>
            <a:r>
              <a:rPr lang="fr-FR" sz="1600" dirty="0" smtClean="0">
                <a:solidFill>
                  <a:schemeClr val="tx2"/>
                </a:solidFill>
              </a:rPr>
              <a:t>lui</a:t>
            </a:r>
            <a:endParaRPr lang="fr-FR" sz="1600" dirty="0">
              <a:solidFill>
                <a:schemeClr val="tx2"/>
              </a:solidFill>
            </a:endParaRP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et que la loi seule sait le lui garantir: </a:t>
            </a:r>
            <a:r>
              <a:rPr lang="fr-FR" sz="1600" i="1" dirty="0" err="1">
                <a:solidFill>
                  <a:schemeClr val="tx2"/>
                </a:solidFill>
              </a:rPr>
              <a:t>law</a:t>
            </a:r>
            <a:r>
              <a:rPr lang="fr-FR" sz="1600" i="1" dirty="0">
                <a:solidFill>
                  <a:schemeClr val="tx2"/>
                </a:solidFill>
              </a:rPr>
              <a:t> </a:t>
            </a:r>
            <a:r>
              <a:rPr lang="fr-FR" sz="1600" i="1" dirty="0" err="1">
                <a:solidFill>
                  <a:schemeClr val="tx2"/>
                </a:solidFill>
              </a:rPr>
              <a:t>matters</a:t>
            </a:r>
            <a:endParaRPr lang="fr-FR" sz="1600" i="1" dirty="0">
              <a:solidFill>
                <a:schemeClr val="tx2"/>
              </a:solidFill>
            </a:endParaRP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Mais le </a:t>
            </a:r>
            <a:r>
              <a:rPr lang="fr-FR" sz="1600" dirty="0" err="1">
                <a:solidFill>
                  <a:schemeClr val="tx2"/>
                </a:solidFill>
              </a:rPr>
              <a:t>manager-'agent</a:t>
            </a:r>
            <a:r>
              <a:rPr lang="fr-FR" sz="1600" dirty="0">
                <a:solidFill>
                  <a:schemeClr val="tx2"/>
                </a:solidFill>
              </a:rPr>
              <a:t>' veut des mécanismes de </a:t>
            </a:r>
            <a:r>
              <a:rPr lang="fr-FR" sz="1600" dirty="0" smtClean="0">
                <a:solidFill>
                  <a:schemeClr val="tx2"/>
                </a:solidFill>
              </a:rPr>
              <a:t>défense </a:t>
            </a:r>
            <a:r>
              <a:rPr lang="fr-FR" sz="1600" dirty="0">
                <a:solidFill>
                  <a:schemeClr val="tx2"/>
                </a:solidFill>
              </a:rPr>
              <a:t>pour bien atterrir et se réserver les bénéfices de </a:t>
            </a:r>
            <a:r>
              <a:rPr lang="fr-FR" sz="1600" dirty="0" smtClean="0">
                <a:solidFill>
                  <a:schemeClr val="tx2"/>
                </a:solidFill>
              </a:rPr>
              <a:t>contrôle </a:t>
            </a:r>
            <a:r>
              <a:rPr lang="fr-FR" sz="1600" dirty="0">
                <a:solidFill>
                  <a:schemeClr val="tx2"/>
                </a:solidFill>
              </a:rPr>
              <a:t>(</a:t>
            </a:r>
            <a:r>
              <a:rPr lang="fr-FR" sz="1600" dirty="0" err="1">
                <a:solidFill>
                  <a:schemeClr val="tx2"/>
                </a:solidFill>
              </a:rPr>
              <a:t>p.e</a:t>
            </a:r>
            <a:r>
              <a:rPr lang="fr-FR" sz="1600" dirty="0">
                <a:solidFill>
                  <a:schemeClr val="tx2"/>
                </a:solidFill>
              </a:rPr>
              <a:t>. </a:t>
            </a:r>
            <a:r>
              <a:rPr lang="fr-FR" sz="1600" i="1" dirty="0">
                <a:solidFill>
                  <a:schemeClr val="tx2"/>
                </a:solidFill>
              </a:rPr>
              <a:t>golden parachute</a:t>
            </a:r>
            <a:r>
              <a:rPr lang="fr-FR" sz="1600" dirty="0">
                <a:solidFill>
                  <a:schemeClr val="tx2"/>
                </a:solidFill>
              </a:rPr>
              <a:t>)</a:t>
            </a:r>
          </a:p>
          <a:p>
            <a:r>
              <a:rPr lang="fr-FR" sz="2000" dirty="0" smtClean="0">
                <a:solidFill>
                  <a:schemeClr val="tx2"/>
                </a:solidFill>
              </a:rPr>
              <a:t>Structure </a:t>
            </a:r>
            <a:r>
              <a:rPr lang="fr-FR" sz="2000" dirty="0">
                <a:solidFill>
                  <a:schemeClr val="tx2"/>
                </a:solidFill>
              </a:rPr>
              <a:t>d'actionnariat contrôlée: on dit …</a:t>
            </a: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que le petit </a:t>
            </a:r>
            <a:r>
              <a:rPr lang="fr-FR" sz="1600" dirty="0" err="1">
                <a:solidFill>
                  <a:schemeClr val="tx2"/>
                </a:solidFill>
              </a:rPr>
              <a:t>actionnaire-'principal</a:t>
            </a:r>
            <a:r>
              <a:rPr lang="fr-FR" sz="1600" dirty="0">
                <a:solidFill>
                  <a:schemeClr val="tx2"/>
                </a:solidFill>
              </a:rPr>
              <a:t>' attend que le contrôlant veille durablement à ses intérêts</a:t>
            </a: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et que, s’il était déçu en cette attente par un transfert de contrôle, il voudrait sortir au même prix que le majoritaire-contrôlant: </a:t>
            </a:r>
            <a:r>
              <a:rPr lang="fr-FR" sz="1600" i="1" dirty="0">
                <a:solidFill>
                  <a:schemeClr val="tx2"/>
                </a:solidFill>
              </a:rPr>
              <a:t>control and </a:t>
            </a:r>
            <a:r>
              <a:rPr lang="fr-FR" sz="1600" i="1" dirty="0" err="1">
                <a:solidFill>
                  <a:schemeClr val="tx2"/>
                </a:solidFill>
              </a:rPr>
              <a:t>law</a:t>
            </a:r>
            <a:r>
              <a:rPr lang="fr-FR" sz="1600" i="1" dirty="0">
                <a:solidFill>
                  <a:schemeClr val="tx2"/>
                </a:solidFill>
              </a:rPr>
              <a:t> </a:t>
            </a:r>
            <a:r>
              <a:rPr lang="fr-FR" sz="1600" i="1" dirty="0" err="1">
                <a:solidFill>
                  <a:schemeClr val="tx2"/>
                </a:solidFill>
              </a:rPr>
              <a:t>matter</a:t>
            </a:r>
            <a:endParaRPr lang="fr-FR" sz="1600" i="1" dirty="0">
              <a:solidFill>
                <a:schemeClr val="tx2"/>
              </a:solidFill>
            </a:endParaRP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Mais le </a:t>
            </a:r>
            <a:r>
              <a:rPr lang="fr-FR" sz="1600" dirty="0" err="1">
                <a:solidFill>
                  <a:schemeClr val="tx2"/>
                </a:solidFill>
              </a:rPr>
              <a:t>majoritaire-'agent</a:t>
            </a:r>
            <a:r>
              <a:rPr lang="fr-FR" sz="1600" dirty="0">
                <a:solidFill>
                  <a:schemeClr val="tx2"/>
                </a:solidFill>
              </a:rPr>
              <a:t>' veut se réserver la prime de contrôle</a:t>
            </a:r>
          </a:p>
          <a:p>
            <a:r>
              <a:rPr lang="fr-FR" sz="2000" dirty="0" smtClean="0">
                <a:solidFill>
                  <a:schemeClr val="tx2"/>
                </a:solidFill>
              </a:rPr>
              <a:t>Est-ce </a:t>
            </a:r>
            <a:r>
              <a:rPr lang="fr-FR" sz="2000" dirty="0">
                <a:solidFill>
                  <a:schemeClr val="tx2"/>
                </a:solidFill>
              </a:rPr>
              <a:t>que ces expectatives de </a:t>
            </a:r>
            <a:r>
              <a:rPr lang="fr-FR" sz="2000" i="1" dirty="0">
                <a:solidFill>
                  <a:schemeClr val="tx2"/>
                </a:solidFill>
              </a:rPr>
              <a:t>l'agent imparfait </a:t>
            </a:r>
            <a:r>
              <a:rPr lang="fr-FR" sz="2000" dirty="0">
                <a:solidFill>
                  <a:schemeClr val="tx2"/>
                </a:solidFill>
              </a:rPr>
              <a:t>sont plus/moins légitimes que celles du </a:t>
            </a:r>
            <a:r>
              <a:rPr lang="fr-FR" sz="2000" i="1" dirty="0">
                <a:solidFill>
                  <a:schemeClr val="tx2"/>
                </a:solidFill>
              </a:rPr>
              <a:t>principal</a:t>
            </a:r>
            <a:r>
              <a:rPr lang="fr-FR" sz="2000" dirty="0">
                <a:solidFill>
                  <a:schemeClr val="tx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70839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4"/>
          <p:cNvSpPr txBox="1">
            <a:spLocks/>
          </p:cNvSpPr>
          <p:nvPr/>
        </p:nvSpPr>
        <p:spPr>
          <a:xfrm>
            <a:off x="106177" y="3429000"/>
            <a:ext cx="9036496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2400" b="0" dirty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texte 14"/>
          <p:cNvSpPr txBox="1">
            <a:spLocks/>
          </p:cNvSpPr>
          <p:nvPr/>
        </p:nvSpPr>
        <p:spPr>
          <a:xfrm>
            <a:off x="1024025" y="1279525"/>
            <a:ext cx="7200800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0" dirty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mécanismes de défense: décidés par l'AG ou par le CA?</a:t>
            </a:r>
            <a:endParaRPr lang="fr-BE" sz="2800" b="0" dirty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838200" y="1825625"/>
            <a:ext cx="7730244" cy="44116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BE" sz="2000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838200" y="1825625"/>
            <a:ext cx="7586228" cy="45917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2000" dirty="0" smtClean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</a:rPr>
              <a:t>En principe par l'assemblée générale: justification? Qui est le meilleur juge de quel intérêt? </a:t>
            </a:r>
            <a:endParaRPr lang="fr-FR" sz="2000" dirty="0" smtClean="0">
              <a:solidFill>
                <a:schemeClr val="tx2"/>
              </a:solidFill>
            </a:endParaRPr>
          </a:p>
          <a:p>
            <a:r>
              <a:rPr lang="fr-FR" sz="2000" dirty="0" smtClean="0">
                <a:solidFill>
                  <a:schemeClr val="tx2"/>
                </a:solidFill>
              </a:rPr>
              <a:t>Le </a:t>
            </a:r>
            <a:r>
              <a:rPr lang="fr-FR" sz="2000" dirty="0">
                <a:solidFill>
                  <a:schemeClr val="tx2"/>
                </a:solidFill>
              </a:rPr>
              <a:t>CA n'a qu'à proposer à l'AG (qui décide) ou qu'à trouver un allié-tiers ou un autre </a:t>
            </a:r>
            <a:r>
              <a:rPr lang="fr-FR" sz="2000" dirty="0" smtClean="0">
                <a:solidFill>
                  <a:schemeClr val="tx2"/>
                </a:solidFill>
              </a:rPr>
              <a:t>offrant</a:t>
            </a:r>
          </a:p>
          <a:p>
            <a:r>
              <a:rPr lang="fr-FR" sz="2000" dirty="0" smtClean="0">
                <a:solidFill>
                  <a:schemeClr val="tx2"/>
                </a:solidFill>
              </a:rPr>
              <a:t>In </a:t>
            </a:r>
            <a:r>
              <a:rPr lang="fr-FR" sz="2000" dirty="0" err="1">
                <a:solidFill>
                  <a:schemeClr val="tx2"/>
                </a:solidFill>
              </a:rPr>
              <a:t>tempore</a:t>
            </a:r>
            <a:r>
              <a:rPr lang="fr-FR" sz="2000" dirty="0">
                <a:solidFill>
                  <a:schemeClr val="tx2"/>
                </a:solidFill>
              </a:rPr>
              <a:t> non </a:t>
            </a:r>
            <a:r>
              <a:rPr lang="fr-FR" sz="2000" dirty="0" err="1">
                <a:solidFill>
                  <a:schemeClr val="tx2"/>
                </a:solidFill>
              </a:rPr>
              <a:t>suspecto</a:t>
            </a:r>
            <a:r>
              <a:rPr lang="fr-FR" sz="2000" dirty="0">
                <a:solidFill>
                  <a:schemeClr val="tx2"/>
                </a:solidFill>
              </a:rPr>
              <a:t> (</a:t>
            </a:r>
            <a:r>
              <a:rPr lang="fr-FR" sz="2000" dirty="0" err="1">
                <a:solidFill>
                  <a:schemeClr val="tx2"/>
                </a:solidFill>
              </a:rPr>
              <a:t>itns</a:t>
            </a:r>
            <a:r>
              <a:rPr lang="fr-FR" sz="2000" dirty="0">
                <a:solidFill>
                  <a:schemeClr val="tx2"/>
                </a:solidFill>
              </a:rPr>
              <a:t>) ou après l'offre</a:t>
            </a: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AG autorisant (</a:t>
            </a:r>
            <a:r>
              <a:rPr lang="fr-FR" sz="1600" dirty="0" err="1">
                <a:solidFill>
                  <a:schemeClr val="tx2"/>
                </a:solidFill>
              </a:rPr>
              <a:t>itns</a:t>
            </a:r>
            <a:r>
              <a:rPr lang="fr-FR" sz="1600" dirty="0">
                <a:solidFill>
                  <a:schemeClr val="tx2"/>
                </a:solidFill>
              </a:rPr>
              <a:t>) le conseil d'administration, </a:t>
            </a:r>
            <a:r>
              <a:rPr lang="fr-FR" sz="1600" dirty="0" err="1">
                <a:solidFill>
                  <a:schemeClr val="tx2"/>
                </a:solidFill>
              </a:rPr>
              <a:t>p.e</a:t>
            </a:r>
            <a:r>
              <a:rPr lang="fr-FR" sz="1600" dirty="0">
                <a:solidFill>
                  <a:schemeClr val="tx2"/>
                </a:solidFill>
              </a:rPr>
              <a:t>. capital autorisé (3/4)</a:t>
            </a: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AG mettant en place (</a:t>
            </a:r>
            <a:r>
              <a:rPr lang="fr-FR" sz="1600" dirty="0" err="1">
                <a:solidFill>
                  <a:schemeClr val="tx2"/>
                </a:solidFill>
              </a:rPr>
              <a:t>itns</a:t>
            </a:r>
            <a:r>
              <a:rPr lang="fr-FR" sz="1600" dirty="0">
                <a:solidFill>
                  <a:schemeClr val="tx2"/>
                </a:solidFill>
              </a:rPr>
              <a:t>) un mécanisme automatique déclenché par un tiers </a:t>
            </a:r>
          </a:p>
          <a:p>
            <a:pPr lvl="2"/>
            <a:r>
              <a:rPr lang="fr-FR" sz="1200" dirty="0">
                <a:solidFill>
                  <a:schemeClr val="tx2"/>
                </a:solidFill>
              </a:rPr>
              <a:t>option d'achat sur </a:t>
            </a:r>
            <a:r>
              <a:rPr lang="fr-FR" sz="1200" i="1" dirty="0">
                <a:solidFill>
                  <a:schemeClr val="tx2"/>
                </a:solidFill>
              </a:rPr>
              <a:t>crown </a:t>
            </a:r>
            <a:r>
              <a:rPr lang="fr-FR" sz="1200" i="1" dirty="0" err="1">
                <a:solidFill>
                  <a:schemeClr val="tx2"/>
                </a:solidFill>
              </a:rPr>
              <a:t>jewel</a:t>
            </a:r>
            <a:r>
              <a:rPr lang="fr-FR" sz="1200" i="1" dirty="0">
                <a:solidFill>
                  <a:schemeClr val="tx2"/>
                </a:solidFill>
              </a:rPr>
              <a:t>, golden parachute </a:t>
            </a:r>
            <a:r>
              <a:rPr lang="fr-FR" sz="1200" dirty="0">
                <a:solidFill>
                  <a:schemeClr val="tx2"/>
                </a:solidFill>
              </a:rPr>
              <a:t>(1/2)</a:t>
            </a:r>
          </a:p>
          <a:p>
            <a:pPr lvl="2"/>
            <a:r>
              <a:rPr lang="fr-FR" sz="1200" dirty="0">
                <a:solidFill>
                  <a:schemeClr val="tx2"/>
                </a:solidFill>
              </a:rPr>
              <a:t>warrant sec (3/4)</a:t>
            </a: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AG prenant une décision seulement après l'offre</a:t>
            </a:r>
          </a:p>
        </p:txBody>
      </p:sp>
    </p:spTree>
    <p:extLst>
      <p:ext uri="{BB962C8B-B14F-4D97-AF65-F5344CB8AC3E}">
        <p14:creationId xmlns:p14="http://schemas.microsoft.com/office/powerpoint/2010/main" val="7265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4"/>
          <p:cNvSpPr txBox="1">
            <a:spLocks/>
          </p:cNvSpPr>
          <p:nvPr/>
        </p:nvSpPr>
        <p:spPr>
          <a:xfrm>
            <a:off x="106177" y="3429000"/>
            <a:ext cx="9036496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2400" b="0" dirty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texte 14"/>
          <p:cNvSpPr txBox="1">
            <a:spLocks/>
          </p:cNvSpPr>
          <p:nvPr/>
        </p:nvSpPr>
        <p:spPr>
          <a:xfrm>
            <a:off x="1024025" y="1279525"/>
            <a:ext cx="7200800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0" dirty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Décidé in </a:t>
            </a:r>
            <a:r>
              <a:rPr lang="fr-FR" sz="2800" b="0" dirty="0" err="1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tempore</a:t>
            </a:r>
            <a:r>
              <a:rPr lang="fr-FR" sz="2800" b="0" dirty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fr-FR" sz="2800" b="0" dirty="0" err="1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suspecto</a:t>
            </a:r>
            <a:r>
              <a:rPr lang="fr-FR" sz="2800" b="0" dirty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après l'offre?</a:t>
            </a:r>
            <a:endParaRPr lang="fr-BE" sz="2800" b="0" dirty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838200" y="1825625"/>
            <a:ext cx="7730244" cy="44116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BE" sz="2000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838200" y="1825625"/>
            <a:ext cx="7586228" cy="45917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2000" dirty="0" smtClean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</a:rPr>
              <a:t>En principe une décision après l'offre est toujours requise</a:t>
            </a:r>
          </a:p>
          <a:p>
            <a:r>
              <a:rPr lang="fr-FR" sz="2000" dirty="0">
                <a:solidFill>
                  <a:schemeClr val="tx2"/>
                </a:solidFill>
              </a:rPr>
              <a:t>La question est 'laquelle' et de qui elle émane: AG, CA ou un tiers</a:t>
            </a:r>
          </a:p>
          <a:p>
            <a:r>
              <a:rPr lang="fr-FR" sz="2000" dirty="0">
                <a:solidFill>
                  <a:schemeClr val="tx2"/>
                </a:solidFill>
              </a:rPr>
              <a:t>Seule l'AG peut prendre une toute nouvelle décision après l'offre</a:t>
            </a:r>
          </a:p>
          <a:p>
            <a:r>
              <a:rPr lang="fr-FR" sz="2000" dirty="0">
                <a:solidFill>
                  <a:schemeClr val="tx2"/>
                </a:solidFill>
              </a:rPr>
              <a:t>Qu'est-ce que l'AG peut encore décider? A quelle majorité?</a:t>
            </a:r>
          </a:p>
          <a:p>
            <a:r>
              <a:rPr lang="fr-FR" sz="2000" dirty="0">
                <a:solidFill>
                  <a:schemeClr val="tx2"/>
                </a:solidFill>
              </a:rPr>
              <a:t>Le CA peut seulement </a:t>
            </a: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prendre une décision autorisée à elle par l'AG in </a:t>
            </a:r>
            <a:r>
              <a:rPr lang="fr-FR" sz="1600" dirty="0" err="1">
                <a:solidFill>
                  <a:schemeClr val="tx2"/>
                </a:solidFill>
              </a:rPr>
              <a:t>tempore</a:t>
            </a:r>
            <a:r>
              <a:rPr lang="fr-FR" sz="1600" dirty="0">
                <a:solidFill>
                  <a:schemeClr val="tx2"/>
                </a:solidFill>
              </a:rPr>
              <a:t> non </a:t>
            </a:r>
            <a:r>
              <a:rPr lang="fr-FR" sz="1600" dirty="0" err="1">
                <a:solidFill>
                  <a:schemeClr val="tx2"/>
                </a:solidFill>
              </a:rPr>
              <a:t>suspecto</a:t>
            </a:r>
            <a:endParaRPr lang="fr-FR" sz="1600" dirty="0">
              <a:solidFill>
                <a:schemeClr val="tx2"/>
              </a:solidFill>
            </a:endParaRP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exécuter une décision de l'AG prise in </a:t>
            </a:r>
            <a:r>
              <a:rPr lang="fr-FR" sz="1600" dirty="0" err="1">
                <a:solidFill>
                  <a:schemeClr val="tx2"/>
                </a:solidFill>
              </a:rPr>
              <a:t>tempore</a:t>
            </a:r>
            <a:r>
              <a:rPr lang="fr-FR" sz="1600" dirty="0">
                <a:solidFill>
                  <a:schemeClr val="tx2"/>
                </a:solidFill>
              </a:rPr>
              <a:t> non </a:t>
            </a:r>
            <a:r>
              <a:rPr lang="fr-FR" sz="1600" dirty="0" err="1">
                <a:solidFill>
                  <a:schemeClr val="tx2"/>
                </a:solidFill>
              </a:rPr>
              <a:t>suspecto</a:t>
            </a:r>
            <a:r>
              <a:rPr lang="fr-FR" sz="1600" dirty="0">
                <a:solidFill>
                  <a:schemeClr val="tx2"/>
                </a:solidFill>
              </a:rPr>
              <a:t> ou après l'offre</a:t>
            </a:r>
          </a:p>
          <a:p>
            <a:r>
              <a:rPr lang="fr-FR" sz="2000" dirty="0">
                <a:solidFill>
                  <a:schemeClr val="tx2"/>
                </a:solidFill>
              </a:rPr>
              <a:t>Les </a:t>
            </a:r>
            <a:r>
              <a:rPr lang="fr-FR" sz="2000" dirty="0" smtClean="0">
                <a:solidFill>
                  <a:schemeClr val="tx2"/>
                </a:solidFill>
              </a:rPr>
              <a:t>pilules </a:t>
            </a:r>
            <a:r>
              <a:rPr lang="fr-FR" sz="2000" dirty="0">
                <a:solidFill>
                  <a:schemeClr val="tx2"/>
                </a:solidFill>
              </a:rPr>
              <a:t>empoisonnées 'automatiques' décidées in </a:t>
            </a:r>
            <a:r>
              <a:rPr lang="fr-FR" sz="2000" dirty="0" err="1">
                <a:solidFill>
                  <a:schemeClr val="tx2"/>
                </a:solidFill>
              </a:rPr>
              <a:t>tempore</a:t>
            </a:r>
            <a:r>
              <a:rPr lang="fr-FR" sz="2000" dirty="0">
                <a:solidFill>
                  <a:schemeClr val="tx2"/>
                </a:solidFill>
              </a:rPr>
              <a:t> non </a:t>
            </a:r>
            <a:r>
              <a:rPr lang="fr-FR" sz="2000" dirty="0" err="1">
                <a:solidFill>
                  <a:schemeClr val="tx2"/>
                </a:solidFill>
              </a:rPr>
              <a:t>suspecto</a:t>
            </a:r>
            <a:r>
              <a:rPr lang="fr-FR" sz="2000" dirty="0">
                <a:solidFill>
                  <a:schemeClr val="tx2"/>
                </a:solidFill>
              </a:rPr>
              <a:t> par l'AG nécessitent </a:t>
            </a:r>
            <a:r>
              <a:rPr lang="fr-FR" sz="2000" dirty="0" smtClean="0">
                <a:solidFill>
                  <a:schemeClr val="tx2"/>
                </a:solidFill>
              </a:rPr>
              <a:t>l’exercice </a:t>
            </a:r>
            <a:r>
              <a:rPr lang="fr-FR" sz="2000" dirty="0">
                <a:solidFill>
                  <a:schemeClr val="tx2"/>
                </a:solidFill>
              </a:rPr>
              <a:t>d'une option par un tiers</a:t>
            </a:r>
          </a:p>
        </p:txBody>
      </p:sp>
    </p:spTree>
    <p:extLst>
      <p:ext uri="{BB962C8B-B14F-4D97-AF65-F5344CB8AC3E}">
        <p14:creationId xmlns:p14="http://schemas.microsoft.com/office/powerpoint/2010/main" val="2071818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4"/>
          <p:cNvSpPr txBox="1">
            <a:spLocks/>
          </p:cNvSpPr>
          <p:nvPr/>
        </p:nvSpPr>
        <p:spPr>
          <a:xfrm>
            <a:off x="106177" y="3429000"/>
            <a:ext cx="9036496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2400" b="0" dirty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texte 14"/>
          <p:cNvSpPr txBox="1">
            <a:spLocks/>
          </p:cNvSpPr>
          <p:nvPr/>
        </p:nvSpPr>
        <p:spPr>
          <a:xfrm>
            <a:off x="1024025" y="1279525"/>
            <a:ext cx="7200800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0" dirty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2800" b="0" dirty="0" smtClean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bataille </a:t>
            </a:r>
            <a:r>
              <a:rPr lang="fr-FR" sz="2800" b="0" dirty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SGB (1988): le pays perd son bijou de couronne</a:t>
            </a:r>
            <a:endParaRPr lang="fr-BE" sz="2800" b="0" dirty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838200" y="1825625"/>
            <a:ext cx="7730244" cy="44116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BE" sz="2000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838200" y="1825625"/>
            <a:ext cx="7586228" cy="45917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2000" dirty="0" smtClean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</a:rPr>
              <a:t>Fondée en 1822: free </a:t>
            </a:r>
            <a:r>
              <a:rPr lang="fr-FR" sz="2000" dirty="0" err="1">
                <a:solidFill>
                  <a:schemeClr val="tx2"/>
                </a:solidFill>
              </a:rPr>
              <a:t>float</a:t>
            </a:r>
            <a:r>
              <a:rPr lang="fr-FR" sz="2000" dirty="0">
                <a:solidFill>
                  <a:schemeClr val="tx2"/>
                </a:solidFill>
              </a:rPr>
              <a:t> à 91pct (entre 18 et 40 </a:t>
            </a:r>
            <a:r>
              <a:rPr lang="fr-FR" sz="2000" dirty="0" err="1">
                <a:solidFill>
                  <a:schemeClr val="tx2"/>
                </a:solidFill>
              </a:rPr>
              <a:t>pct</a:t>
            </a:r>
            <a:r>
              <a:rPr lang="fr-FR" sz="2000" dirty="0">
                <a:solidFill>
                  <a:schemeClr val="tx2"/>
                </a:solidFill>
              </a:rPr>
              <a:t> de </a:t>
            </a:r>
            <a:r>
              <a:rPr lang="fr-FR" sz="2000" dirty="0" smtClean="0">
                <a:solidFill>
                  <a:schemeClr val="tx2"/>
                </a:solidFill>
              </a:rPr>
              <a:t>l'</a:t>
            </a:r>
            <a:r>
              <a:rPr lang="fr-FR" sz="2000" dirty="0" err="1" smtClean="0">
                <a:solidFill>
                  <a:schemeClr val="tx2"/>
                </a:solidFill>
              </a:rPr>
              <a:t>ind.belge</a:t>
            </a:r>
            <a:r>
              <a:rPr lang="fr-FR" sz="2000" dirty="0">
                <a:solidFill>
                  <a:schemeClr val="tx2"/>
                </a:solidFill>
              </a:rPr>
              <a:t>)</a:t>
            </a:r>
          </a:p>
          <a:p>
            <a:r>
              <a:rPr lang="fr-FR" sz="2000" dirty="0">
                <a:solidFill>
                  <a:schemeClr val="tx2"/>
                </a:solidFill>
              </a:rPr>
              <a:t>Introduction du capital autorisé (x2) en septembre 1987</a:t>
            </a:r>
          </a:p>
          <a:p>
            <a:r>
              <a:rPr lang="fr-FR" sz="2000" i="1" dirty="0">
                <a:solidFill>
                  <a:schemeClr val="tx2"/>
                </a:solidFill>
              </a:rPr>
              <a:t>'</a:t>
            </a:r>
            <a:r>
              <a:rPr lang="fr-FR" sz="2000" i="1" dirty="0" err="1">
                <a:solidFill>
                  <a:schemeClr val="tx2"/>
                </a:solidFill>
              </a:rPr>
              <a:t>Creeping</a:t>
            </a:r>
            <a:r>
              <a:rPr lang="fr-FR" sz="2000" i="1" dirty="0">
                <a:solidFill>
                  <a:schemeClr val="tx2"/>
                </a:solidFill>
              </a:rPr>
              <a:t> acquisition</a:t>
            </a:r>
            <a:r>
              <a:rPr lang="fr-FR" sz="2000" dirty="0">
                <a:solidFill>
                  <a:schemeClr val="tx2"/>
                </a:solidFill>
              </a:rPr>
              <a:t>' par Carlo DB en automne 1987: cours monte</a:t>
            </a:r>
          </a:p>
          <a:p>
            <a:r>
              <a:rPr lang="fr-FR" sz="2000" dirty="0">
                <a:solidFill>
                  <a:schemeClr val="tx2"/>
                </a:solidFill>
              </a:rPr>
              <a:t>Rapport de la </a:t>
            </a:r>
            <a:r>
              <a:rPr lang="fr-FR" sz="2000" dirty="0" err="1">
                <a:solidFill>
                  <a:schemeClr val="tx2"/>
                </a:solidFill>
              </a:rPr>
              <a:t>Comm.Banc</a:t>
            </a:r>
            <a:r>
              <a:rPr lang="fr-FR" sz="2000" dirty="0">
                <a:solidFill>
                  <a:schemeClr val="tx2"/>
                </a:solidFill>
              </a:rPr>
              <a:t>. le 5 janvier 1988: référence à LSE </a:t>
            </a:r>
            <a:r>
              <a:rPr lang="fr-FR" sz="2000" dirty="0" err="1">
                <a:solidFill>
                  <a:schemeClr val="tx2"/>
                </a:solidFill>
              </a:rPr>
              <a:t>rules</a:t>
            </a:r>
            <a:endParaRPr lang="fr-FR" sz="2000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</a:rPr>
              <a:t>17/1/88: annonce de </a:t>
            </a:r>
            <a:r>
              <a:rPr lang="fr-FR" sz="2000" dirty="0" smtClean="0">
                <a:solidFill>
                  <a:schemeClr val="tx2"/>
                </a:solidFill>
              </a:rPr>
              <a:t>l’OPA </a:t>
            </a:r>
            <a:r>
              <a:rPr lang="fr-FR" sz="2000" dirty="0">
                <a:solidFill>
                  <a:schemeClr val="tx2"/>
                </a:solidFill>
              </a:rPr>
              <a:t>hostile </a:t>
            </a:r>
            <a:r>
              <a:rPr lang="fr-FR" sz="2000" dirty="0" smtClean="0">
                <a:solidFill>
                  <a:schemeClr val="tx2"/>
                </a:solidFill>
              </a:rPr>
              <a:t>CDB </a:t>
            </a:r>
            <a:r>
              <a:rPr lang="fr-FR" sz="2000" dirty="0">
                <a:solidFill>
                  <a:schemeClr val="tx2"/>
                </a:solidFill>
              </a:rPr>
              <a:t>suivi par utilisation </a:t>
            </a:r>
            <a:r>
              <a:rPr lang="fr-FR" sz="2000" dirty="0" err="1">
                <a:solidFill>
                  <a:schemeClr val="tx2"/>
                </a:solidFill>
              </a:rPr>
              <a:t>cap.autor</a:t>
            </a:r>
            <a:r>
              <a:rPr lang="fr-FR" sz="2000" dirty="0">
                <a:solidFill>
                  <a:schemeClr val="tx2"/>
                </a:solidFill>
              </a:rPr>
              <a:t>.</a:t>
            </a:r>
          </a:p>
          <a:p>
            <a:r>
              <a:rPr lang="fr-FR" sz="2000" dirty="0">
                <a:solidFill>
                  <a:schemeClr val="tx2"/>
                </a:solidFill>
              </a:rPr>
              <a:t>Aucune </a:t>
            </a:r>
            <a:r>
              <a:rPr lang="fr-FR" sz="2000" dirty="0" smtClean="0">
                <a:solidFill>
                  <a:schemeClr val="tx2"/>
                </a:solidFill>
              </a:rPr>
              <a:t>contre-offre </a:t>
            </a:r>
            <a:r>
              <a:rPr lang="fr-FR" sz="2000" dirty="0">
                <a:solidFill>
                  <a:schemeClr val="tx2"/>
                </a:solidFill>
              </a:rPr>
              <a:t>amicale belge ne peut être mise sur pied (malgré les nombreux efforts de Mr. Maurice </a:t>
            </a:r>
            <a:r>
              <a:rPr lang="fr-FR" sz="2000" dirty="0" err="1">
                <a:solidFill>
                  <a:schemeClr val="tx2"/>
                </a:solidFill>
              </a:rPr>
              <a:t>Lippens</a:t>
            </a:r>
            <a:r>
              <a:rPr lang="fr-FR" sz="2000" dirty="0">
                <a:solidFill>
                  <a:schemeClr val="tx2"/>
                </a:solidFill>
              </a:rPr>
              <a:t>)</a:t>
            </a:r>
          </a:p>
          <a:p>
            <a:r>
              <a:rPr lang="fr-FR" sz="2000" dirty="0">
                <a:solidFill>
                  <a:schemeClr val="tx2"/>
                </a:solidFill>
              </a:rPr>
              <a:t>Contre-offre totale française SUEZ qui double le prix: 4.000 à 8.000 FB  </a:t>
            </a:r>
          </a:p>
          <a:p>
            <a:r>
              <a:rPr lang="fr-FR" sz="2000" dirty="0">
                <a:solidFill>
                  <a:schemeClr val="tx2"/>
                </a:solidFill>
              </a:rPr>
              <a:t>Augmentation du capital annulée puis validée par le judiciaire 1/3/88</a:t>
            </a:r>
          </a:p>
        </p:txBody>
      </p:sp>
    </p:spTree>
    <p:extLst>
      <p:ext uri="{BB962C8B-B14F-4D97-AF65-F5344CB8AC3E}">
        <p14:creationId xmlns:p14="http://schemas.microsoft.com/office/powerpoint/2010/main" val="3399854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nd géné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 images + 2 tex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itre + puc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itre + numéro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Divers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Divers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0" indent="0">
          <a:buNone/>
          <a:defRPr sz="2200" dirty="0" err="1" smtClean="0">
            <a:solidFill>
              <a:srgbClr val="004E9C"/>
            </a:solidFill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Numérotation 2 colonn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Divers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Image + tablea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ge UC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m du ppt + n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itre, sous-titre, fac/entité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 im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 ima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 ima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 image + tex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1467</Words>
  <Application>Microsoft Office PowerPoint</Application>
  <PresentationFormat>Affichage à l'écran (4:3)</PresentationFormat>
  <Paragraphs>134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18</vt:i4>
      </vt:variant>
      <vt:variant>
        <vt:lpstr>Titres des diapositives</vt:lpstr>
      </vt:variant>
      <vt:variant>
        <vt:i4>15</vt:i4>
      </vt:variant>
    </vt:vector>
  </HeadingPairs>
  <TitlesOfParts>
    <vt:vector size="37" baseType="lpstr">
      <vt:lpstr>Arial Unicode MS</vt:lpstr>
      <vt:lpstr>Arial</vt:lpstr>
      <vt:lpstr>Calibri</vt:lpstr>
      <vt:lpstr>Times New Roman</vt:lpstr>
      <vt:lpstr>Fond général</vt:lpstr>
      <vt:lpstr>Page UCL</vt:lpstr>
      <vt:lpstr>nom du ppt + n°</vt:lpstr>
      <vt:lpstr>Titre</vt:lpstr>
      <vt:lpstr>Titre, sous-titre, fac/entité</vt:lpstr>
      <vt:lpstr>1 image</vt:lpstr>
      <vt:lpstr>4 images</vt:lpstr>
      <vt:lpstr>2 images</vt:lpstr>
      <vt:lpstr>1 image + texte</vt:lpstr>
      <vt:lpstr>2 images + 2 textes</vt:lpstr>
      <vt:lpstr>Titre + puces</vt:lpstr>
      <vt:lpstr>Titre + numérotation</vt:lpstr>
      <vt:lpstr>Divers 1</vt:lpstr>
      <vt:lpstr>Divers 2</vt:lpstr>
      <vt:lpstr>Numérotation 2 colonnes</vt:lpstr>
      <vt:lpstr>Divers 3</vt:lpstr>
      <vt:lpstr>Image + tableau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catholique de Louvain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SIWS</dc:creator>
  <cp:lastModifiedBy>Ophélie Luciano</cp:lastModifiedBy>
  <cp:revision>180</cp:revision>
  <cp:lastPrinted>2017-03-29T06:45:49Z</cp:lastPrinted>
  <dcterms:created xsi:type="dcterms:W3CDTF">2014-01-20T08:37:34Z</dcterms:created>
  <dcterms:modified xsi:type="dcterms:W3CDTF">2017-03-29T07:01:58Z</dcterms:modified>
</cp:coreProperties>
</file>