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theme/theme10.xml" ContentType="application/vnd.openxmlformats-officedocument.theme+xml"/>
  <Override PartName="/ppt/slideLayouts/slideLayout13.xml" ContentType="application/vnd.openxmlformats-officedocument.presentationml.slideLayout+xml"/>
  <Override PartName="/ppt/theme/theme11.xml" ContentType="application/vnd.openxmlformats-officedocument.theme+xml"/>
  <Override PartName="/ppt/slideLayouts/slideLayout14.xml" ContentType="application/vnd.openxmlformats-officedocument.presentationml.slideLayout+xml"/>
  <Override PartName="/ppt/theme/theme12.xml" ContentType="application/vnd.openxmlformats-officedocument.theme+xml"/>
  <Override PartName="/ppt/slideLayouts/slideLayout15.xml" ContentType="application/vnd.openxmlformats-officedocument.presentationml.slideLayout+xml"/>
  <Override PartName="/ppt/theme/theme13.xml" ContentType="application/vnd.openxmlformats-officedocument.theme+xml"/>
  <Override PartName="/ppt/slideLayouts/slideLayout16.xml" ContentType="application/vnd.openxmlformats-officedocument.presentationml.slideLayout+xml"/>
  <Override PartName="/ppt/theme/theme14.xml" ContentType="application/vnd.openxmlformats-officedocument.theme+xml"/>
  <Override PartName="/ppt/slideLayouts/slideLayout17.xml" ContentType="application/vnd.openxmlformats-officedocument.presentationml.slideLayout+xml"/>
  <Override PartName="/ppt/theme/theme15.xml" ContentType="application/vnd.openxmlformats-officedocument.theme+xml"/>
  <Override PartName="/ppt/slideLayouts/slideLayout18.xml" ContentType="application/vnd.openxmlformats-officedocument.presentationml.slideLayout+xml"/>
  <Override PartName="/ppt/theme/theme16.xml" ContentType="application/vnd.openxmlformats-officedocument.theme+xml"/>
  <Override PartName="/ppt/slideLayouts/slideLayout19.xml" ContentType="application/vnd.openxmlformats-officedocument.presentationml.slideLayout+xml"/>
  <Override PartName="/ppt/theme/theme17.xml" ContentType="application/vnd.openxmlformats-officedocument.theme+xml"/>
  <Override PartName="/ppt/slideLayouts/slideLayout20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3" r:id="rId2"/>
    <p:sldMasterId id="2147483653" r:id="rId3"/>
    <p:sldMasterId id="2147483655" r:id="rId4"/>
    <p:sldMasterId id="2147483657" r:id="rId5"/>
    <p:sldMasterId id="2147483661" r:id="rId6"/>
    <p:sldMasterId id="2147483665" r:id="rId7"/>
    <p:sldMasterId id="2147483667" r:id="rId8"/>
    <p:sldMasterId id="2147483669" r:id="rId9"/>
    <p:sldMasterId id="2147483671" r:id="rId10"/>
    <p:sldMasterId id="2147483673" r:id="rId11"/>
    <p:sldMasterId id="2147483675" r:id="rId12"/>
    <p:sldMasterId id="2147483677" r:id="rId13"/>
    <p:sldMasterId id="2147483679" r:id="rId14"/>
    <p:sldMasterId id="2147483681" r:id="rId15"/>
    <p:sldMasterId id="2147483683" r:id="rId16"/>
    <p:sldMasterId id="2147483685" r:id="rId17"/>
    <p:sldMasterId id="2147483688" r:id="rId18"/>
  </p:sldMasterIdLst>
  <p:notesMasterIdLst>
    <p:notesMasterId r:id="rId32"/>
  </p:notesMasterIdLst>
  <p:handoutMasterIdLst>
    <p:handoutMasterId r:id="rId33"/>
  </p:handoutMasterIdLst>
  <p:sldIdLst>
    <p:sldId id="275" r:id="rId19"/>
    <p:sldId id="280" r:id="rId20"/>
    <p:sldId id="281" r:id="rId21"/>
    <p:sldId id="282" r:id="rId22"/>
    <p:sldId id="283" r:id="rId23"/>
    <p:sldId id="284" r:id="rId24"/>
    <p:sldId id="315" r:id="rId25"/>
    <p:sldId id="287" r:id="rId26"/>
    <p:sldId id="288" r:id="rId27"/>
    <p:sldId id="289" r:id="rId28"/>
    <p:sldId id="290" r:id="rId29"/>
    <p:sldId id="291" r:id="rId30"/>
    <p:sldId id="292" r:id="rId3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8">
          <p15:clr>
            <a:srgbClr val="A4A3A4"/>
          </p15:clr>
        </p15:guide>
        <p15:guide id="2" pos="39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8E16"/>
    <a:srgbClr val="88005D"/>
    <a:srgbClr val="004E9C"/>
    <a:srgbClr val="FF43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21" autoAdjust="0"/>
    <p:restoredTop sz="94675" autoAdjust="0"/>
  </p:normalViewPr>
  <p:slideViewPr>
    <p:cSldViewPr>
      <p:cViewPr varScale="1">
        <p:scale>
          <a:sx n="30" d="100"/>
          <a:sy n="30" d="100"/>
        </p:scale>
        <p:origin x="797" y="38"/>
      </p:cViewPr>
      <p:guideLst>
        <p:guide orient="horz" pos="4178"/>
        <p:guide pos="392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C18855-FD3C-439B-AC12-58870074733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F11A12FA-C820-4D61-937C-2B6E21560A1C}">
      <dgm:prSet phldrT="[Tekst]" custT="1"/>
      <dgm:spPr/>
      <dgm:t>
        <a:bodyPr/>
        <a:lstStyle/>
        <a:p>
          <a:pPr algn="ctr"/>
          <a:r>
            <a:rPr lang="nl-BE" sz="3600" dirty="0" smtClean="0"/>
            <a:t> </a:t>
          </a:r>
        </a:p>
        <a:p>
          <a:pPr algn="ctr"/>
          <a:r>
            <a:rPr lang="nl-BE" sz="2800" dirty="0" smtClean="0"/>
            <a:t>GM </a:t>
          </a:r>
        </a:p>
        <a:p>
          <a:pPr algn="ctr"/>
          <a:r>
            <a:rPr lang="nl-BE" sz="2800" dirty="0" smtClean="0">
              <a:solidFill>
                <a:schemeClr val="accent6">
                  <a:lumMod val="50000"/>
                </a:schemeClr>
              </a:solidFill>
            </a:rPr>
            <a:t>51%</a:t>
          </a:r>
          <a:r>
            <a:rPr lang="nl-BE" sz="3600" dirty="0" smtClean="0">
              <a:solidFill>
                <a:schemeClr val="accent6">
                  <a:lumMod val="50000"/>
                </a:schemeClr>
              </a:solidFill>
            </a:rPr>
            <a:t> </a:t>
          </a:r>
          <a:endParaRPr lang="nl-NL" sz="5400" dirty="0">
            <a:solidFill>
              <a:schemeClr val="accent6">
                <a:lumMod val="50000"/>
              </a:schemeClr>
            </a:solidFill>
          </a:endParaRPr>
        </a:p>
      </dgm:t>
    </dgm:pt>
    <dgm:pt modelId="{C174B387-577D-44C5-91F8-730BC81674B6}" type="parTrans" cxnId="{2E895B46-82BF-472F-801F-A320582FAC20}">
      <dgm:prSet/>
      <dgm:spPr/>
      <dgm:t>
        <a:bodyPr/>
        <a:lstStyle/>
        <a:p>
          <a:endParaRPr lang="nl-NL"/>
        </a:p>
      </dgm:t>
    </dgm:pt>
    <dgm:pt modelId="{4712E425-6396-4235-81EA-A1DF67F46AF1}" type="sibTrans" cxnId="{2E895B46-82BF-472F-801F-A320582FAC20}">
      <dgm:prSet/>
      <dgm:spPr/>
      <dgm:t>
        <a:bodyPr/>
        <a:lstStyle/>
        <a:p>
          <a:endParaRPr lang="nl-NL"/>
        </a:p>
      </dgm:t>
    </dgm:pt>
    <dgm:pt modelId="{4F8327E4-7530-467B-997F-09A2699094A6}">
      <dgm:prSet phldrT="[Tekst]" custT="1"/>
      <dgm:spPr/>
      <dgm:t>
        <a:bodyPr/>
        <a:lstStyle/>
        <a:p>
          <a:pPr algn="l"/>
          <a:r>
            <a:rPr lang="nl-BE" sz="2800" dirty="0" smtClean="0"/>
            <a:t>     F</a:t>
          </a:r>
          <a:endParaRPr lang="nl-NL" sz="2800" dirty="0"/>
        </a:p>
      </dgm:t>
    </dgm:pt>
    <dgm:pt modelId="{0FD79BE7-6D81-419D-B57B-C672EC8CE537}" type="parTrans" cxnId="{CEF5A06A-970F-4C58-ADB5-C5A89359DCED}">
      <dgm:prSet/>
      <dgm:spPr/>
      <dgm:t>
        <a:bodyPr/>
        <a:lstStyle/>
        <a:p>
          <a:endParaRPr lang="nl-NL"/>
        </a:p>
      </dgm:t>
    </dgm:pt>
    <dgm:pt modelId="{C710AE1D-9938-425D-BA36-BB10216A026E}" type="sibTrans" cxnId="{CEF5A06A-970F-4C58-ADB5-C5A89359DCED}">
      <dgm:prSet/>
      <dgm:spPr/>
      <dgm:t>
        <a:bodyPr/>
        <a:lstStyle/>
        <a:p>
          <a:endParaRPr lang="nl-NL"/>
        </a:p>
      </dgm:t>
    </dgm:pt>
    <dgm:pt modelId="{0C845C26-A4F3-4A6B-ADA1-7AD625177C94}">
      <dgm:prSet phldrT="[Tekst]" custT="1"/>
      <dgm:spPr/>
      <dgm:t>
        <a:bodyPr/>
        <a:lstStyle/>
        <a:p>
          <a:pPr algn="l"/>
          <a:r>
            <a:rPr lang="nl-BE" sz="3600" dirty="0" smtClean="0"/>
            <a:t>      </a:t>
          </a:r>
        </a:p>
        <a:p>
          <a:pPr algn="ctr"/>
          <a:r>
            <a:rPr lang="nl-BE" sz="2800" dirty="0" smtClean="0"/>
            <a:t>      M </a:t>
          </a:r>
        </a:p>
        <a:p>
          <a:pPr algn="l"/>
          <a:r>
            <a:rPr lang="nl-BE" sz="2800" dirty="0" smtClean="0"/>
            <a:t>       </a:t>
          </a:r>
          <a:r>
            <a:rPr lang="nl-BE" sz="2800" dirty="0" smtClean="0">
              <a:solidFill>
                <a:schemeClr val="accent6">
                  <a:lumMod val="50000"/>
                </a:schemeClr>
              </a:solidFill>
            </a:rPr>
            <a:t>51% </a:t>
          </a:r>
          <a:endParaRPr lang="nl-NL" sz="2800" dirty="0">
            <a:solidFill>
              <a:schemeClr val="accent6">
                <a:lumMod val="50000"/>
              </a:schemeClr>
            </a:solidFill>
          </a:endParaRPr>
        </a:p>
      </dgm:t>
    </dgm:pt>
    <dgm:pt modelId="{1A00555F-0470-4D10-ABA2-8EA7966EDC73}" type="parTrans" cxnId="{1A94E040-130A-4734-A49D-1B5C0259E036}">
      <dgm:prSet/>
      <dgm:spPr/>
      <dgm:t>
        <a:bodyPr/>
        <a:lstStyle/>
        <a:p>
          <a:endParaRPr lang="nl-NL"/>
        </a:p>
      </dgm:t>
    </dgm:pt>
    <dgm:pt modelId="{F20AF91A-A4B1-44DD-B98E-CD0E5C1F615B}" type="sibTrans" cxnId="{1A94E040-130A-4734-A49D-1B5C0259E036}">
      <dgm:prSet/>
      <dgm:spPr/>
      <dgm:t>
        <a:bodyPr/>
        <a:lstStyle/>
        <a:p>
          <a:endParaRPr lang="nl-NL"/>
        </a:p>
      </dgm:t>
    </dgm:pt>
    <dgm:pt modelId="{939037FB-F697-4248-B397-24B70D675414}" type="pres">
      <dgm:prSet presAssocID="{B2C18855-FD3C-439B-AC12-588700747331}" presName="compositeShape" presStyleCnt="0">
        <dgm:presLayoutVars>
          <dgm:chMax val="7"/>
          <dgm:dir/>
          <dgm:resizeHandles val="exact"/>
        </dgm:presLayoutVars>
      </dgm:prSet>
      <dgm:spPr/>
    </dgm:pt>
    <dgm:pt modelId="{E6C1D15A-20E9-425E-BC76-F1329CF58913}" type="pres">
      <dgm:prSet presAssocID="{F11A12FA-C820-4D61-937C-2B6E21560A1C}" presName="circ1" presStyleLbl="vennNode1" presStyleIdx="0" presStyleCnt="3" custScaleX="78628" custScaleY="61203" custLinFactNeighborX="-10993" custLinFactNeighborY="-23564"/>
      <dgm:spPr/>
      <dgm:t>
        <a:bodyPr/>
        <a:lstStyle/>
        <a:p>
          <a:endParaRPr lang="nl-NL"/>
        </a:p>
      </dgm:t>
    </dgm:pt>
    <dgm:pt modelId="{BA65D712-B29C-4146-8FAA-4C7E5B1FC553}" type="pres">
      <dgm:prSet presAssocID="{F11A12FA-C820-4D61-937C-2B6E21560A1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412184A-9DBC-44F2-8B1A-85978448AFB3}" type="pres">
      <dgm:prSet presAssocID="{4F8327E4-7530-467B-997F-09A2699094A6}" presName="circ2" presStyleLbl="vennNode1" presStyleIdx="1" presStyleCnt="3" custScaleX="78628" custScaleY="61203" custLinFactNeighborX="-47076" custLinFactNeighborY="-7245"/>
      <dgm:spPr/>
      <dgm:t>
        <a:bodyPr/>
        <a:lstStyle/>
        <a:p>
          <a:endParaRPr lang="nl-NL"/>
        </a:p>
      </dgm:t>
    </dgm:pt>
    <dgm:pt modelId="{CF40ABFC-5EF6-4601-B703-918FE5B464DD}" type="pres">
      <dgm:prSet presAssocID="{4F8327E4-7530-467B-997F-09A2699094A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31207BA-0BD9-461B-9D24-07FC4AC0B593}" type="pres">
      <dgm:prSet presAssocID="{0C845C26-A4F3-4A6B-ADA1-7AD625177C94}" presName="circ3" presStyleLbl="vennNode1" presStyleIdx="2" presStyleCnt="3" custScaleX="75957" custScaleY="63875" custLinFactNeighborX="25854" custLinFactNeighborY="-48954"/>
      <dgm:spPr/>
      <dgm:t>
        <a:bodyPr/>
        <a:lstStyle/>
        <a:p>
          <a:endParaRPr lang="nl-NL"/>
        </a:p>
      </dgm:t>
    </dgm:pt>
    <dgm:pt modelId="{5EE2A917-0980-4A42-A381-E5656518F335}" type="pres">
      <dgm:prSet presAssocID="{0C845C26-A4F3-4A6B-ADA1-7AD625177C9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A94E040-130A-4734-A49D-1B5C0259E036}" srcId="{B2C18855-FD3C-439B-AC12-588700747331}" destId="{0C845C26-A4F3-4A6B-ADA1-7AD625177C94}" srcOrd="2" destOrd="0" parTransId="{1A00555F-0470-4D10-ABA2-8EA7966EDC73}" sibTransId="{F20AF91A-A4B1-44DD-B98E-CD0E5C1F615B}"/>
    <dgm:cxn modelId="{43C8C0D0-4AFB-4DCF-B5A2-6F7FC1167CE0}" type="presOf" srcId="{B2C18855-FD3C-439B-AC12-588700747331}" destId="{939037FB-F697-4248-B397-24B70D675414}" srcOrd="0" destOrd="0" presId="urn:microsoft.com/office/officeart/2005/8/layout/venn1"/>
    <dgm:cxn modelId="{E5588E87-55C3-4B58-B280-44A82DB55AFA}" type="presOf" srcId="{F11A12FA-C820-4D61-937C-2B6E21560A1C}" destId="{E6C1D15A-20E9-425E-BC76-F1329CF58913}" srcOrd="0" destOrd="0" presId="urn:microsoft.com/office/officeart/2005/8/layout/venn1"/>
    <dgm:cxn modelId="{CDD111F5-1718-4689-860C-77E0FCC6B94B}" type="presOf" srcId="{4F8327E4-7530-467B-997F-09A2699094A6}" destId="{8412184A-9DBC-44F2-8B1A-85978448AFB3}" srcOrd="0" destOrd="0" presId="urn:microsoft.com/office/officeart/2005/8/layout/venn1"/>
    <dgm:cxn modelId="{5809A2EA-96B2-4AB8-8178-EC4A07278047}" type="presOf" srcId="{0C845C26-A4F3-4A6B-ADA1-7AD625177C94}" destId="{031207BA-0BD9-461B-9D24-07FC4AC0B593}" srcOrd="0" destOrd="0" presId="urn:microsoft.com/office/officeart/2005/8/layout/venn1"/>
    <dgm:cxn modelId="{682CF65B-1FCB-45EA-8F72-4CAA2C04B846}" type="presOf" srcId="{0C845C26-A4F3-4A6B-ADA1-7AD625177C94}" destId="{5EE2A917-0980-4A42-A381-E5656518F335}" srcOrd="1" destOrd="0" presId="urn:microsoft.com/office/officeart/2005/8/layout/venn1"/>
    <dgm:cxn modelId="{CEF5A06A-970F-4C58-ADB5-C5A89359DCED}" srcId="{B2C18855-FD3C-439B-AC12-588700747331}" destId="{4F8327E4-7530-467B-997F-09A2699094A6}" srcOrd="1" destOrd="0" parTransId="{0FD79BE7-6D81-419D-B57B-C672EC8CE537}" sibTransId="{C710AE1D-9938-425D-BA36-BB10216A026E}"/>
    <dgm:cxn modelId="{2E895B46-82BF-472F-801F-A320582FAC20}" srcId="{B2C18855-FD3C-439B-AC12-588700747331}" destId="{F11A12FA-C820-4D61-937C-2B6E21560A1C}" srcOrd="0" destOrd="0" parTransId="{C174B387-577D-44C5-91F8-730BC81674B6}" sibTransId="{4712E425-6396-4235-81EA-A1DF67F46AF1}"/>
    <dgm:cxn modelId="{9FECB0C9-7190-4C3D-941A-EE59D2C4DD2E}" type="presOf" srcId="{4F8327E4-7530-467B-997F-09A2699094A6}" destId="{CF40ABFC-5EF6-4601-B703-918FE5B464DD}" srcOrd="1" destOrd="0" presId="urn:microsoft.com/office/officeart/2005/8/layout/venn1"/>
    <dgm:cxn modelId="{D273F927-498A-4831-960F-5DB5E1C4CCEA}" type="presOf" srcId="{F11A12FA-C820-4D61-937C-2B6E21560A1C}" destId="{BA65D712-B29C-4146-8FAA-4C7E5B1FC553}" srcOrd="1" destOrd="0" presId="urn:microsoft.com/office/officeart/2005/8/layout/venn1"/>
    <dgm:cxn modelId="{76F52BBC-E5A5-4972-BA97-1A7913AB7175}" type="presParOf" srcId="{939037FB-F697-4248-B397-24B70D675414}" destId="{E6C1D15A-20E9-425E-BC76-F1329CF58913}" srcOrd="0" destOrd="0" presId="urn:microsoft.com/office/officeart/2005/8/layout/venn1"/>
    <dgm:cxn modelId="{F742978C-4F36-4CA2-A8CC-C420B7368BE8}" type="presParOf" srcId="{939037FB-F697-4248-B397-24B70D675414}" destId="{BA65D712-B29C-4146-8FAA-4C7E5B1FC553}" srcOrd="1" destOrd="0" presId="urn:microsoft.com/office/officeart/2005/8/layout/venn1"/>
    <dgm:cxn modelId="{44700082-6B6F-4147-B46C-0A7C4F1C9806}" type="presParOf" srcId="{939037FB-F697-4248-B397-24B70D675414}" destId="{8412184A-9DBC-44F2-8B1A-85978448AFB3}" srcOrd="2" destOrd="0" presId="urn:microsoft.com/office/officeart/2005/8/layout/venn1"/>
    <dgm:cxn modelId="{6C30F946-37DA-4962-A3FD-14C456B07114}" type="presParOf" srcId="{939037FB-F697-4248-B397-24B70D675414}" destId="{CF40ABFC-5EF6-4601-B703-918FE5B464DD}" srcOrd="3" destOrd="0" presId="urn:microsoft.com/office/officeart/2005/8/layout/venn1"/>
    <dgm:cxn modelId="{B339F4A0-F25C-4B6F-8C61-751548C732BB}" type="presParOf" srcId="{939037FB-F697-4248-B397-24B70D675414}" destId="{031207BA-0BD9-461B-9D24-07FC4AC0B593}" srcOrd="4" destOrd="0" presId="urn:microsoft.com/office/officeart/2005/8/layout/venn1"/>
    <dgm:cxn modelId="{B087C1F4-BF34-479E-9E1C-1966D95C7754}" type="presParOf" srcId="{939037FB-F697-4248-B397-24B70D675414}" destId="{5EE2A917-0980-4A42-A381-E5656518F33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E26A1-4912-4D2B-B922-4E28F9636FAB}" type="datetimeFigureOut">
              <a:rPr lang="fr-BE" smtClean="0"/>
              <a:t>8/03/2017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ED21F-DFC9-48C1-825E-243D49C1AB3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71201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24CF7-B24C-43AB-9221-4F9C711EC6C4}" type="datetimeFigureOut">
              <a:rPr lang="fr-BE" smtClean="0"/>
              <a:t>8/03/2017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409C5-C297-47E6-A3B8-E4B08377745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0917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409C5-C297-47E6-A3B8-E4B08377745C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0854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27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/>
          <p:cNvSpPr>
            <a:spLocks noGrp="1"/>
          </p:cNvSpPr>
          <p:nvPr>
            <p:ph type="pic" sz="quarter" idx="10"/>
          </p:nvPr>
        </p:nvSpPr>
        <p:spPr>
          <a:xfrm>
            <a:off x="1008000" y="1339200"/>
            <a:ext cx="3456000" cy="482400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3" name="Espace réservé pour une image  10"/>
          <p:cNvSpPr>
            <a:spLocks noGrp="1"/>
          </p:cNvSpPr>
          <p:nvPr>
            <p:ph type="pic" sz="quarter" idx="11"/>
          </p:nvPr>
        </p:nvSpPr>
        <p:spPr>
          <a:xfrm>
            <a:off x="4680012" y="1339200"/>
            <a:ext cx="3456000" cy="482400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6478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+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/>
          <p:cNvSpPr>
            <a:spLocks noGrp="1"/>
          </p:cNvSpPr>
          <p:nvPr>
            <p:ph type="pic" sz="quarter" idx="10"/>
          </p:nvPr>
        </p:nvSpPr>
        <p:spPr>
          <a:xfrm>
            <a:off x="4644000" y="1339200"/>
            <a:ext cx="3528000" cy="482400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756000" y="3139200"/>
            <a:ext cx="3816000" cy="1152000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400" baseline="0">
                <a:solidFill>
                  <a:srgbClr val="004E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err="1" smtClean="0"/>
              <a:t>Musdandis</a:t>
            </a:r>
            <a:r>
              <a:rPr lang="fr-BE" dirty="0" smtClean="0"/>
              <a:t> </a:t>
            </a:r>
            <a:r>
              <a:rPr lang="fr-BE" dirty="0" err="1" smtClean="0"/>
              <a:t>dolentia</a:t>
            </a:r>
            <a:r>
              <a:rPr lang="fr-BE" dirty="0" smtClean="0"/>
              <a:t> qui </a:t>
            </a:r>
            <a:r>
              <a:rPr lang="fr-BE" dirty="0" err="1" smtClean="0"/>
              <a:t>ditat</a:t>
            </a:r>
            <a:endParaRPr lang="fr-BE" dirty="0" smtClean="0"/>
          </a:p>
          <a:p>
            <a:pPr lvl="0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90885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+ 2 text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13"/>
          <p:cNvSpPr>
            <a:spLocks noGrp="1"/>
          </p:cNvSpPr>
          <p:nvPr>
            <p:ph type="pic" sz="quarter" idx="10"/>
          </p:nvPr>
        </p:nvSpPr>
        <p:spPr>
          <a:xfrm>
            <a:off x="1008063" y="1342800"/>
            <a:ext cx="3528000" cy="230400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5" name="Espace réservé pour une image  13"/>
          <p:cNvSpPr>
            <a:spLocks noGrp="1"/>
          </p:cNvSpPr>
          <p:nvPr>
            <p:ph type="pic" sz="quarter" idx="11"/>
          </p:nvPr>
        </p:nvSpPr>
        <p:spPr>
          <a:xfrm>
            <a:off x="4680000" y="3934800"/>
            <a:ext cx="3528000" cy="230400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 hasCustomPrompt="1"/>
          </p:nvPr>
        </p:nvSpPr>
        <p:spPr>
          <a:xfrm>
            <a:off x="4680000" y="1339200"/>
            <a:ext cx="3528000" cy="2303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rgbClr val="004E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err="1" smtClean="0"/>
              <a:t>Dolentia</a:t>
            </a:r>
            <a:r>
              <a:rPr lang="fr-BE" dirty="0" smtClean="0"/>
              <a:t> </a:t>
            </a:r>
            <a:r>
              <a:rPr lang="fr-BE" dirty="0" err="1" smtClean="0"/>
              <a:t>musdandis</a:t>
            </a:r>
            <a:r>
              <a:rPr lang="fr-BE" dirty="0" smtClean="0"/>
              <a:t> qui </a:t>
            </a:r>
            <a:r>
              <a:rPr lang="fr-BE" dirty="0" err="1" smtClean="0"/>
              <a:t>ditat</a:t>
            </a:r>
            <a:r>
              <a:rPr lang="fr-BE" dirty="0" smtClean="0"/>
              <a:t> </a:t>
            </a:r>
            <a:r>
              <a:rPr lang="fr-BE" dirty="0" err="1" smtClean="0"/>
              <a:t>orrores</a:t>
            </a:r>
            <a:r>
              <a:rPr lang="fr-BE" dirty="0" smtClean="0"/>
              <a:t> </a:t>
            </a:r>
            <a:r>
              <a:rPr lang="fr-BE" dirty="0" err="1" smtClean="0"/>
              <a:t>tiatur</a:t>
            </a:r>
            <a:r>
              <a:rPr lang="fr-BE" dirty="0" smtClean="0"/>
              <a:t> </a:t>
            </a:r>
            <a:r>
              <a:rPr lang="fr-BE" dirty="0" err="1" smtClean="0"/>
              <a:t>rectem</a:t>
            </a:r>
            <a:r>
              <a:rPr lang="fr-BE" dirty="0" smtClean="0"/>
              <a:t> </a:t>
            </a:r>
            <a:r>
              <a:rPr lang="fr-BE" dirty="0" err="1" smtClean="0"/>
              <a:t>laborunt</a:t>
            </a:r>
            <a:r>
              <a:rPr lang="fr-BE" dirty="0" smtClean="0"/>
              <a:t> </a:t>
            </a:r>
            <a:r>
              <a:rPr lang="fr-BE" dirty="0" err="1" smtClean="0"/>
              <a:t>exeaque</a:t>
            </a:r>
            <a:r>
              <a:rPr lang="fr-BE" dirty="0" smtClean="0"/>
              <a:t> </a:t>
            </a:r>
            <a:r>
              <a:rPr lang="fr-BE" dirty="0" err="1" smtClean="0"/>
              <a:t>eos</a:t>
            </a:r>
            <a:r>
              <a:rPr lang="fr-BE" dirty="0" smtClean="0"/>
              <a:t> </a:t>
            </a:r>
            <a:r>
              <a:rPr lang="fr-BE" dirty="0" err="1" smtClean="0"/>
              <a:t>ius</a:t>
            </a:r>
            <a:r>
              <a:rPr lang="fr-BE" dirty="0" smtClean="0"/>
              <a:t>, con </a:t>
            </a:r>
            <a:r>
              <a:rPr lang="fr-BE" dirty="0" err="1" smtClean="0"/>
              <a:t>nihillaboria</a:t>
            </a:r>
            <a:endParaRPr lang="fr-BE" dirty="0" smtClean="0"/>
          </a:p>
          <a:p>
            <a:pPr lvl="0"/>
            <a:endParaRPr lang="fr-BE" dirty="0"/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3" hasCustomPrompt="1"/>
          </p:nvPr>
        </p:nvSpPr>
        <p:spPr>
          <a:xfrm>
            <a:off x="1007604" y="3933056"/>
            <a:ext cx="3528000" cy="23034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100">
                <a:solidFill>
                  <a:srgbClr val="004E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err="1" smtClean="0"/>
              <a:t>Dolentia</a:t>
            </a:r>
            <a:r>
              <a:rPr lang="fr-BE" dirty="0" smtClean="0"/>
              <a:t> </a:t>
            </a:r>
            <a:r>
              <a:rPr lang="fr-BE" dirty="0" err="1" smtClean="0"/>
              <a:t>musdandis</a:t>
            </a:r>
            <a:r>
              <a:rPr lang="fr-BE" dirty="0" smtClean="0"/>
              <a:t> qui </a:t>
            </a:r>
            <a:r>
              <a:rPr lang="fr-BE" dirty="0" err="1" smtClean="0"/>
              <a:t>ditat</a:t>
            </a:r>
            <a:r>
              <a:rPr lang="fr-BE" dirty="0" smtClean="0"/>
              <a:t> </a:t>
            </a:r>
            <a:r>
              <a:rPr lang="fr-BE" dirty="0" err="1" smtClean="0"/>
              <a:t>orrores</a:t>
            </a:r>
            <a:r>
              <a:rPr lang="fr-BE" dirty="0" smtClean="0"/>
              <a:t> </a:t>
            </a:r>
            <a:r>
              <a:rPr lang="fr-BE" dirty="0" err="1" smtClean="0"/>
              <a:t>tiatur</a:t>
            </a:r>
            <a:r>
              <a:rPr lang="fr-BE" dirty="0" smtClean="0"/>
              <a:t> </a:t>
            </a:r>
            <a:r>
              <a:rPr lang="fr-BE" dirty="0" err="1" smtClean="0"/>
              <a:t>rectem</a:t>
            </a:r>
            <a:r>
              <a:rPr lang="fr-BE" dirty="0" smtClean="0"/>
              <a:t> </a:t>
            </a:r>
            <a:r>
              <a:rPr lang="fr-BE" dirty="0" err="1" smtClean="0"/>
              <a:t>laborunt</a:t>
            </a:r>
            <a:r>
              <a:rPr lang="fr-BE" dirty="0" smtClean="0"/>
              <a:t> </a:t>
            </a:r>
            <a:r>
              <a:rPr lang="fr-BE" dirty="0" err="1" smtClean="0"/>
              <a:t>exeaque</a:t>
            </a:r>
            <a:r>
              <a:rPr lang="fr-BE" dirty="0" smtClean="0"/>
              <a:t> </a:t>
            </a:r>
            <a:r>
              <a:rPr lang="fr-BE" dirty="0" err="1" smtClean="0"/>
              <a:t>eos</a:t>
            </a:r>
            <a:r>
              <a:rPr lang="fr-BE" dirty="0" smtClean="0"/>
              <a:t> </a:t>
            </a:r>
            <a:r>
              <a:rPr lang="fr-BE" dirty="0" err="1" smtClean="0"/>
              <a:t>ius</a:t>
            </a:r>
            <a:r>
              <a:rPr lang="fr-BE" dirty="0" smtClean="0"/>
              <a:t>, con </a:t>
            </a:r>
            <a:r>
              <a:rPr lang="fr-BE" dirty="0" err="1" smtClean="0"/>
              <a:t>nihillaboria</a:t>
            </a:r>
            <a:endParaRPr lang="fr-BE" dirty="0" smtClean="0"/>
          </a:p>
          <a:p>
            <a:pPr lvl="0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52387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puc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2000" y="1414800"/>
            <a:ext cx="6480000" cy="79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fr-BE" dirty="0" err="1" smtClean="0"/>
              <a:t>Doluptat</a:t>
            </a:r>
            <a:r>
              <a:rPr lang="fr-BE" dirty="0" smtClean="0"/>
              <a:t> </a:t>
            </a:r>
            <a:r>
              <a:rPr lang="fr-BE" dirty="0" err="1" smtClean="0"/>
              <a:t>estio</a:t>
            </a:r>
            <a:endParaRPr lang="fr-BE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1692000" y="2422800"/>
            <a:ext cx="6624000" cy="32400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100">
                <a:solidFill>
                  <a:srgbClr val="004E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err="1" smtClean="0"/>
              <a:t>Aperum</a:t>
            </a:r>
            <a:r>
              <a:rPr lang="fr-BE" dirty="0" smtClean="0"/>
              <a:t> </a:t>
            </a:r>
            <a:r>
              <a:rPr lang="fr-BE" dirty="0" err="1" smtClean="0"/>
              <a:t>rero</a:t>
            </a:r>
            <a:r>
              <a:rPr lang="fr-BE" dirty="0" smtClean="0"/>
              <a:t> con </a:t>
            </a:r>
            <a:r>
              <a:rPr lang="fr-BE" dirty="0" err="1" smtClean="0"/>
              <a:t>pedi</a:t>
            </a:r>
            <a:r>
              <a:rPr lang="fr-BE" dirty="0" smtClean="0"/>
              <a:t> </a:t>
            </a:r>
          </a:p>
          <a:p>
            <a:pPr lvl="0"/>
            <a:r>
              <a:rPr lang="fr-BE" dirty="0" err="1" smtClean="0"/>
              <a:t>Temporerita</a:t>
            </a:r>
            <a:r>
              <a:rPr lang="fr-BE" dirty="0" smtClean="0"/>
              <a:t> </a:t>
            </a:r>
            <a:r>
              <a:rPr lang="fr-BE" dirty="0" err="1" smtClean="0"/>
              <a:t>venimpore</a:t>
            </a:r>
            <a:r>
              <a:rPr lang="fr-BE" dirty="0" smtClean="0"/>
              <a:t> </a:t>
            </a:r>
            <a:r>
              <a:rPr lang="fr-BE" dirty="0" err="1" smtClean="0"/>
              <a:t>sandandit</a:t>
            </a:r>
            <a:r>
              <a:rPr lang="fr-BE" dirty="0" smtClean="0"/>
              <a:t> </a:t>
            </a:r>
            <a:r>
              <a:rPr lang="fr-BE" dirty="0" err="1" smtClean="0"/>
              <a:t>abo</a:t>
            </a:r>
            <a:endParaRPr lang="fr-BE" dirty="0" smtClean="0"/>
          </a:p>
          <a:p>
            <a:pPr lvl="0"/>
            <a:r>
              <a:rPr lang="fr-BE" dirty="0" smtClean="0"/>
              <a:t>Ut que </a:t>
            </a:r>
            <a:r>
              <a:rPr lang="fr-BE" dirty="0" err="1" smtClean="0"/>
              <a:t>verrovi</a:t>
            </a:r>
            <a:r>
              <a:rPr lang="fr-BE" dirty="0" smtClean="0"/>
              <a:t> </a:t>
            </a:r>
            <a:r>
              <a:rPr lang="fr-BE" dirty="0" err="1" smtClean="0"/>
              <a:t>debist</a:t>
            </a:r>
            <a:r>
              <a:rPr lang="fr-BE" dirty="0" smtClean="0"/>
              <a:t> </a:t>
            </a:r>
            <a:r>
              <a:rPr lang="fr-BE" dirty="0" err="1" smtClean="0"/>
              <a:t>hiliquae</a:t>
            </a:r>
            <a:r>
              <a:rPr lang="fr-BE" dirty="0" smtClean="0"/>
              <a:t> </a:t>
            </a:r>
          </a:p>
          <a:p>
            <a:pPr lvl="0"/>
            <a:r>
              <a:rPr lang="fr-BE" dirty="0" err="1" smtClean="0"/>
              <a:t>Conet</a:t>
            </a:r>
            <a:r>
              <a:rPr lang="fr-BE" dirty="0" smtClean="0"/>
              <a:t> </a:t>
            </a:r>
            <a:r>
              <a:rPr lang="fr-BE" dirty="0" err="1" smtClean="0"/>
              <a:t>essequi</a:t>
            </a:r>
            <a:r>
              <a:rPr lang="fr-BE" dirty="0" smtClean="0"/>
              <a:t> </a:t>
            </a:r>
            <a:r>
              <a:rPr lang="fr-BE" dirty="0" err="1" smtClean="0"/>
              <a:t>illo</a:t>
            </a:r>
            <a:r>
              <a:rPr lang="fr-BE" dirty="0" smtClean="0"/>
              <a:t> </a:t>
            </a:r>
            <a:r>
              <a:rPr lang="fr-BE" dirty="0" err="1" smtClean="0"/>
              <a:t>dolestem</a:t>
            </a:r>
            <a:r>
              <a:rPr lang="fr-BE" dirty="0" smtClean="0"/>
              <a:t> </a:t>
            </a:r>
            <a:r>
              <a:rPr lang="fr-BE" dirty="0" err="1" smtClean="0"/>
              <a:t>voloren</a:t>
            </a:r>
            <a:r>
              <a:rPr lang="fr-BE" dirty="0" smtClean="0"/>
              <a:t> </a:t>
            </a:r>
            <a:r>
              <a:rPr lang="fr-BE" dirty="0" err="1" smtClean="0"/>
              <a:t>imaionsequi</a:t>
            </a:r>
            <a:endParaRPr lang="fr-BE" dirty="0" smtClean="0"/>
          </a:p>
          <a:p>
            <a:pPr lvl="0"/>
            <a:r>
              <a:rPr lang="fr-BE" dirty="0" err="1" smtClean="0"/>
              <a:t>Aceptae</a:t>
            </a:r>
            <a:r>
              <a:rPr lang="fr-BE" dirty="0" smtClean="0"/>
              <a:t> nus </a:t>
            </a:r>
            <a:r>
              <a:rPr lang="fr-BE" dirty="0" err="1" smtClean="0"/>
              <a:t>autatincti</a:t>
            </a:r>
            <a:r>
              <a:rPr lang="fr-BE" dirty="0" smtClean="0"/>
              <a:t> </a:t>
            </a:r>
          </a:p>
          <a:p>
            <a:pPr lvl="0"/>
            <a:r>
              <a:rPr lang="fr-BE" dirty="0" smtClean="0"/>
              <a:t>To </a:t>
            </a:r>
            <a:r>
              <a:rPr lang="fr-BE" dirty="0" err="1" smtClean="0"/>
              <a:t>velestiurit</a:t>
            </a:r>
            <a:r>
              <a:rPr lang="fr-BE" dirty="0" smtClean="0"/>
              <a:t> que </a:t>
            </a:r>
            <a:r>
              <a:rPr lang="fr-BE" dirty="0" err="1" smtClean="0"/>
              <a:t>eiunt</a:t>
            </a:r>
            <a:r>
              <a:rPr lang="fr-BE" dirty="0" smtClean="0"/>
              <a:t> </a:t>
            </a:r>
            <a:r>
              <a:rPr lang="fr-BE" dirty="0" err="1" smtClean="0"/>
              <a:t>vellabo</a:t>
            </a:r>
            <a:endParaRPr lang="fr-BE" dirty="0" smtClean="0"/>
          </a:p>
          <a:p>
            <a:pPr lvl="0"/>
            <a:r>
              <a:rPr lang="fr-BE" dirty="0" err="1" smtClean="0"/>
              <a:t>Untoria</a:t>
            </a:r>
            <a:r>
              <a:rPr lang="fr-BE" dirty="0" smtClean="0"/>
              <a:t> </a:t>
            </a:r>
            <a:r>
              <a:rPr lang="fr-BE" dirty="0" err="1" smtClean="0"/>
              <a:t>eremquo</a:t>
            </a:r>
            <a:r>
              <a:rPr lang="fr-BE" dirty="0" smtClean="0"/>
              <a:t> </a:t>
            </a:r>
            <a:r>
              <a:rPr lang="fr-BE" dirty="0" err="1" smtClean="0"/>
              <a:t>ssimi</a:t>
            </a:r>
            <a:r>
              <a:rPr lang="fr-BE" dirty="0" smtClean="0"/>
              <a:t>, </a:t>
            </a:r>
            <a:r>
              <a:rPr lang="fr-BE" dirty="0" err="1" smtClean="0"/>
              <a:t>consequ</a:t>
            </a:r>
            <a:r>
              <a:rPr lang="fr-BE" dirty="0" smtClean="0"/>
              <a:t> </a:t>
            </a:r>
          </a:p>
          <a:p>
            <a:pPr lvl="0"/>
            <a:r>
              <a:rPr lang="fr-BE" dirty="0" err="1" smtClean="0"/>
              <a:t>Aspiderum</a:t>
            </a:r>
            <a:r>
              <a:rPr lang="fr-BE" dirty="0" smtClean="0"/>
              <a:t> </a:t>
            </a:r>
            <a:r>
              <a:rPr lang="fr-BE" dirty="0" err="1" smtClean="0"/>
              <a:t>facipsunt</a:t>
            </a:r>
            <a:r>
              <a:rPr lang="fr-BE" dirty="0" smtClean="0"/>
              <a:t> </a:t>
            </a:r>
            <a:r>
              <a:rPr lang="fr-BE" dirty="0" err="1" smtClean="0"/>
              <a:t>fuga</a:t>
            </a:r>
            <a:endParaRPr lang="fr-BE" dirty="0" smtClean="0"/>
          </a:p>
          <a:p>
            <a:pPr lvl="0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83628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numérot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2000" y="1414800"/>
            <a:ext cx="6480000" cy="79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fr-BE" dirty="0" err="1" smtClean="0"/>
              <a:t>Doluptat</a:t>
            </a:r>
            <a:r>
              <a:rPr lang="fr-BE" dirty="0" smtClean="0"/>
              <a:t> </a:t>
            </a:r>
            <a:r>
              <a:rPr lang="fr-BE" dirty="0" err="1" smtClean="0"/>
              <a:t>estio</a:t>
            </a:r>
            <a:endParaRPr lang="fr-BE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1692000" y="2422800"/>
            <a:ext cx="6624000" cy="3240000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2100">
                <a:solidFill>
                  <a:srgbClr val="004E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err="1" smtClean="0"/>
              <a:t>Aperum</a:t>
            </a:r>
            <a:r>
              <a:rPr lang="fr-BE" dirty="0" smtClean="0"/>
              <a:t> </a:t>
            </a:r>
            <a:r>
              <a:rPr lang="fr-BE" dirty="0" err="1" smtClean="0"/>
              <a:t>rero</a:t>
            </a:r>
            <a:r>
              <a:rPr lang="fr-BE" dirty="0" smtClean="0"/>
              <a:t> con </a:t>
            </a:r>
            <a:r>
              <a:rPr lang="fr-BE" dirty="0" err="1" smtClean="0"/>
              <a:t>pedi</a:t>
            </a:r>
            <a:r>
              <a:rPr lang="fr-BE" dirty="0" smtClean="0"/>
              <a:t> </a:t>
            </a:r>
          </a:p>
          <a:p>
            <a:pPr lvl="0"/>
            <a:r>
              <a:rPr lang="fr-BE" dirty="0" err="1" smtClean="0"/>
              <a:t>Temporerita</a:t>
            </a:r>
            <a:r>
              <a:rPr lang="fr-BE" dirty="0" smtClean="0"/>
              <a:t> </a:t>
            </a:r>
            <a:r>
              <a:rPr lang="fr-BE" dirty="0" err="1" smtClean="0"/>
              <a:t>venimpore</a:t>
            </a:r>
            <a:r>
              <a:rPr lang="fr-BE" dirty="0" smtClean="0"/>
              <a:t> </a:t>
            </a:r>
            <a:r>
              <a:rPr lang="fr-BE" dirty="0" err="1" smtClean="0"/>
              <a:t>sandandit</a:t>
            </a:r>
            <a:r>
              <a:rPr lang="fr-BE" dirty="0" smtClean="0"/>
              <a:t> </a:t>
            </a:r>
            <a:r>
              <a:rPr lang="fr-BE" dirty="0" err="1" smtClean="0"/>
              <a:t>abo</a:t>
            </a:r>
            <a:endParaRPr lang="fr-BE" dirty="0" smtClean="0"/>
          </a:p>
          <a:p>
            <a:pPr lvl="0"/>
            <a:r>
              <a:rPr lang="fr-BE" dirty="0" smtClean="0"/>
              <a:t>Ut que </a:t>
            </a:r>
            <a:r>
              <a:rPr lang="fr-BE" dirty="0" err="1" smtClean="0"/>
              <a:t>verrovi</a:t>
            </a:r>
            <a:r>
              <a:rPr lang="fr-BE" dirty="0" smtClean="0"/>
              <a:t> </a:t>
            </a:r>
            <a:r>
              <a:rPr lang="fr-BE" dirty="0" err="1" smtClean="0"/>
              <a:t>debist</a:t>
            </a:r>
            <a:r>
              <a:rPr lang="fr-BE" dirty="0" smtClean="0"/>
              <a:t> </a:t>
            </a:r>
            <a:r>
              <a:rPr lang="fr-BE" dirty="0" err="1" smtClean="0"/>
              <a:t>hiliquae</a:t>
            </a:r>
            <a:r>
              <a:rPr lang="fr-BE" dirty="0" smtClean="0"/>
              <a:t> </a:t>
            </a:r>
          </a:p>
          <a:p>
            <a:pPr lvl="0"/>
            <a:r>
              <a:rPr lang="fr-BE" dirty="0" err="1" smtClean="0"/>
              <a:t>Conet</a:t>
            </a:r>
            <a:r>
              <a:rPr lang="fr-BE" dirty="0" smtClean="0"/>
              <a:t> </a:t>
            </a:r>
            <a:r>
              <a:rPr lang="fr-BE" dirty="0" err="1" smtClean="0"/>
              <a:t>essequi</a:t>
            </a:r>
            <a:r>
              <a:rPr lang="fr-BE" dirty="0" smtClean="0"/>
              <a:t> </a:t>
            </a:r>
            <a:r>
              <a:rPr lang="fr-BE" dirty="0" err="1" smtClean="0"/>
              <a:t>illo</a:t>
            </a:r>
            <a:r>
              <a:rPr lang="fr-BE" dirty="0" smtClean="0"/>
              <a:t> </a:t>
            </a:r>
            <a:r>
              <a:rPr lang="fr-BE" dirty="0" err="1" smtClean="0"/>
              <a:t>dolestem</a:t>
            </a:r>
            <a:r>
              <a:rPr lang="fr-BE" dirty="0" smtClean="0"/>
              <a:t> </a:t>
            </a:r>
            <a:r>
              <a:rPr lang="fr-BE" dirty="0" err="1" smtClean="0"/>
              <a:t>voloren</a:t>
            </a:r>
            <a:r>
              <a:rPr lang="fr-BE" dirty="0" smtClean="0"/>
              <a:t> </a:t>
            </a:r>
            <a:r>
              <a:rPr lang="fr-BE" dirty="0" err="1" smtClean="0"/>
              <a:t>imaionsequi</a:t>
            </a:r>
            <a:endParaRPr lang="fr-BE" dirty="0" smtClean="0"/>
          </a:p>
          <a:p>
            <a:pPr lvl="0"/>
            <a:r>
              <a:rPr lang="fr-BE" dirty="0" err="1" smtClean="0"/>
              <a:t>Aceptae</a:t>
            </a:r>
            <a:r>
              <a:rPr lang="fr-BE" dirty="0" smtClean="0"/>
              <a:t> nus </a:t>
            </a:r>
            <a:r>
              <a:rPr lang="fr-BE" dirty="0" err="1" smtClean="0"/>
              <a:t>autatincti</a:t>
            </a:r>
            <a:r>
              <a:rPr lang="fr-BE" dirty="0" smtClean="0"/>
              <a:t> </a:t>
            </a:r>
          </a:p>
          <a:p>
            <a:pPr lvl="0"/>
            <a:r>
              <a:rPr lang="fr-BE" dirty="0" smtClean="0"/>
              <a:t>To </a:t>
            </a:r>
            <a:r>
              <a:rPr lang="fr-BE" dirty="0" err="1" smtClean="0"/>
              <a:t>velestiurit</a:t>
            </a:r>
            <a:r>
              <a:rPr lang="fr-BE" dirty="0" smtClean="0"/>
              <a:t> que </a:t>
            </a:r>
            <a:r>
              <a:rPr lang="fr-BE" dirty="0" err="1" smtClean="0"/>
              <a:t>eiunt</a:t>
            </a:r>
            <a:r>
              <a:rPr lang="fr-BE" dirty="0" smtClean="0"/>
              <a:t> </a:t>
            </a:r>
            <a:r>
              <a:rPr lang="fr-BE" dirty="0" err="1" smtClean="0"/>
              <a:t>vellabo</a:t>
            </a:r>
            <a:endParaRPr lang="fr-BE" dirty="0" smtClean="0"/>
          </a:p>
          <a:p>
            <a:pPr lvl="0"/>
            <a:r>
              <a:rPr lang="fr-BE" dirty="0" err="1" smtClean="0"/>
              <a:t>Untoria</a:t>
            </a:r>
            <a:r>
              <a:rPr lang="fr-BE" dirty="0" smtClean="0"/>
              <a:t> </a:t>
            </a:r>
            <a:r>
              <a:rPr lang="fr-BE" dirty="0" err="1" smtClean="0"/>
              <a:t>eremquo</a:t>
            </a:r>
            <a:r>
              <a:rPr lang="fr-BE" dirty="0" smtClean="0"/>
              <a:t> </a:t>
            </a:r>
            <a:r>
              <a:rPr lang="fr-BE" dirty="0" err="1" smtClean="0"/>
              <a:t>ssimi</a:t>
            </a:r>
            <a:r>
              <a:rPr lang="fr-BE" dirty="0" smtClean="0"/>
              <a:t>, </a:t>
            </a:r>
            <a:r>
              <a:rPr lang="fr-BE" dirty="0" err="1" smtClean="0"/>
              <a:t>consequ</a:t>
            </a:r>
            <a:r>
              <a:rPr lang="fr-BE" dirty="0" smtClean="0"/>
              <a:t> </a:t>
            </a:r>
          </a:p>
          <a:p>
            <a:pPr lvl="0"/>
            <a:r>
              <a:rPr lang="fr-BE" dirty="0" err="1" smtClean="0"/>
              <a:t>Aspiderum</a:t>
            </a:r>
            <a:r>
              <a:rPr lang="fr-BE" dirty="0" smtClean="0"/>
              <a:t> </a:t>
            </a:r>
            <a:r>
              <a:rPr lang="fr-BE" dirty="0" err="1" smtClean="0"/>
              <a:t>facipsunt</a:t>
            </a:r>
            <a:r>
              <a:rPr lang="fr-BE" dirty="0" smtClean="0"/>
              <a:t> </a:t>
            </a:r>
            <a:r>
              <a:rPr lang="fr-BE" dirty="0" err="1" smtClean="0"/>
              <a:t>fuga</a:t>
            </a:r>
            <a:endParaRPr lang="fr-BE" dirty="0" smtClean="0"/>
          </a:p>
          <a:p>
            <a:pPr lvl="0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21940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er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2000" y="1447200"/>
            <a:ext cx="6912000" cy="71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BE" sz="2400" kern="1200" dirty="0">
                <a:solidFill>
                  <a:srgbClr val="004E9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smtClean="0"/>
              <a:t>APERUM RERO CON PEDI</a:t>
            </a:r>
            <a:endParaRPr lang="fr-BE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1691456" y="2422800"/>
            <a:ext cx="6624638" cy="2482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4E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err="1" smtClean="0"/>
              <a:t>Aperum</a:t>
            </a:r>
            <a:r>
              <a:rPr lang="fr-BE" dirty="0" smtClean="0"/>
              <a:t> </a:t>
            </a:r>
            <a:r>
              <a:rPr lang="fr-BE" dirty="0" err="1" smtClean="0"/>
              <a:t>rero</a:t>
            </a:r>
            <a:r>
              <a:rPr lang="fr-BE" dirty="0" smtClean="0"/>
              <a:t> con </a:t>
            </a:r>
            <a:r>
              <a:rPr lang="fr-BE" dirty="0" err="1" smtClean="0"/>
              <a:t>pedi</a:t>
            </a:r>
            <a:r>
              <a:rPr lang="fr-BE" dirty="0" smtClean="0"/>
              <a:t> </a:t>
            </a:r>
            <a:r>
              <a:rPr lang="fr-BE" dirty="0" err="1" smtClean="0"/>
              <a:t>temporerita</a:t>
            </a:r>
            <a:r>
              <a:rPr lang="fr-BE" dirty="0" smtClean="0"/>
              <a:t> </a:t>
            </a:r>
            <a:r>
              <a:rPr lang="fr-BE" dirty="0" err="1" smtClean="0"/>
              <a:t>venimpore</a:t>
            </a:r>
            <a:r>
              <a:rPr lang="fr-BE" dirty="0" smtClean="0"/>
              <a:t> </a:t>
            </a:r>
            <a:r>
              <a:rPr lang="fr-BE" dirty="0" err="1" smtClean="0"/>
              <a:t>sandandit</a:t>
            </a:r>
            <a:r>
              <a:rPr lang="fr-BE" dirty="0" smtClean="0"/>
              <a:t> </a:t>
            </a:r>
            <a:r>
              <a:rPr lang="fr-BE" dirty="0" err="1" smtClean="0"/>
              <a:t>abo</a:t>
            </a:r>
            <a:r>
              <a:rPr lang="fr-BE" dirty="0" smtClean="0"/>
              <a:t>. Ut que </a:t>
            </a:r>
            <a:r>
              <a:rPr lang="fr-BE" dirty="0" err="1" smtClean="0"/>
              <a:t>verrovi</a:t>
            </a:r>
            <a:r>
              <a:rPr lang="fr-BE" dirty="0" smtClean="0"/>
              <a:t> </a:t>
            </a:r>
            <a:r>
              <a:rPr lang="fr-BE" dirty="0" err="1" smtClean="0"/>
              <a:t>debist</a:t>
            </a:r>
            <a:r>
              <a:rPr lang="fr-BE" dirty="0" smtClean="0"/>
              <a:t> </a:t>
            </a:r>
            <a:r>
              <a:rPr lang="fr-BE" dirty="0" err="1" smtClean="0"/>
              <a:t>hiliquae</a:t>
            </a:r>
            <a:r>
              <a:rPr lang="fr-BE" dirty="0" smtClean="0"/>
              <a:t> </a:t>
            </a:r>
            <a:r>
              <a:rPr lang="fr-BE" dirty="0" err="1" smtClean="0"/>
              <a:t>conet</a:t>
            </a:r>
            <a:r>
              <a:rPr lang="fr-BE" dirty="0" smtClean="0"/>
              <a:t> </a:t>
            </a:r>
            <a:r>
              <a:rPr lang="fr-BE" dirty="0" err="1" smtClean="0"/>
              <a:t>essequi</a:t>
            </a:r>
            <a:r>
              <a:rPr lang="fr-BE" dirty="0" smtClean="0"/>
              <a:t> </a:t>
            </a:r>
            <a:r>
              <a:rPr lang="fr-BE" dirty="0" err="1" smtClean="0"/>
              <a:t>illo</a:t>
            </a:r>
            <a:r>
              <a:rPr lang="fr-BE" dirty="0" smtClean="0"/>
              <a:t> </a:t>
            </a:r>
            <a:r>
              <a:rPr lang="fr-BE" dirty="0" err="1" smtClean="0"/>
              <a:t>dolestem</a:t>
            </a:r>
            <a:r>
              <a:rPr lang="fr-BE" dirty="0" smtClean="0"/>
              <a:t> </a:t>
            </a:r>
            <a:r>
              <a:rPr lang="fr-BE" dirty="0" err="1" smtClean="0"/>
              <a:t>voloren</a:t>
            </a:r>
            <a:r>
              <a:rPr lang="fr-BE" dirty="0" smtClean="0"/>
              <a:t> </a:t>
            </a:r>
            <a:r>
              <a:rPr lang="fr-BE" dirty="0" err="1" smtClean="0"/>
              <a:t>imaionsequi</a:t>
            </a:r>
            <a:r>
              <a:rPr lang="fr-BE" dirty="0" smtClean="0"/>
              <a:t> </a:t>
            </a:r>
            <a:r>
              <a:rPr lang="fr-BE" dirty="0" err="1" smtClean="0"/>
              <a:t>aceptae</a:t>
            </a:r>
            <a:r>
              <a:rPr lang="fr-BE" dirty="0" smtClean="0"/>
              <a:t> nus </a:t>
            </a:r>
            <a:r>
              <a:rPr lang="fr-BE" dirty="0" err="1" smtClean="0"/>
              <a:t>autatincti</a:t>
            </a:r>
            <a:r>
              <a:rPr lang="fr-BE" dirty="0" smtClean="0"/>
              <a:t> to </a:t>
            </a:r>
            <a:r>
              <a:rPr lang="fr-BE" dirty="0" err="1" smtClean="0"/>
              <a:t>velestiurit</a:t>
            </a:r>
            <a:r>
              <a:rPr lang="fr-BE" dirty="0" smtClean="0"/>
              <a:t> que </a:t>
            </a:r>
            <a:r>
              <a:rPr lang="fr-BE" dirty="0" err="1" smtClean="0"/>
              <a:t>eiunt</a:t>
            </a:r>
            <a:r>
              <a:rPr lang="fr-BE" dirty="0" smtClean="0"/>
              <a:t> </a:t>
            </a:r>
            <a:r>
              <a:rPr lang="fr-BE" dirty="0" err="1" smtClean="0"/>
              <a:t>vellabo</a:t>
            </a:r>
            <a:r>
              <a:rPr lang="fr-BE" dirty="0" smtClean="0"/>
              <a:t>. </a:t>
            </a:r>
            <a:r>
              <a:rPr lang="fr-BE" dirty="0" err="1" smtClean="0"/>
              <a:t>Untoria</a:t>
            </a:r>
            <a:r>
              <a:rPr lang="fr-BE" dirty="0" smtClean="0"/>
              <a:t> </a:t>
            </a:r>
            <a:r>
              <a:rPr lang="fr-BE" dirty="0" err="1" smtClean="0"/>
              <a:t>eremquo</a:t>
            </a:r>
            <a:r>
              <a:rPr lang="fr-BE" dirty="0" smtClean="0"/>
              <a:t> </a:t>
            </a:r>
            <a:r>
              <a:rPr lang="fr-BE" dirty="0" err="1" smtClean="0"/>
              <a:t>ssimi</a:t>
            </a:r>
            <a:r>
              <a:rPr lang="fr-BE" dirty="0" smtClean="0"/>
              <a:t>, </a:t>
            </a:r>
            <a:r>
              <a:rPr lang="fr-BE" dirty="0" err="1" smtClean="0"/>
              <a:t>consequ</a:t>
            </a:r>
            <a:r>
              <a:rPr lang="fr-BE" dirty="0" smtClean="0"/>
              <a:t> </a:t>
            </a:r>
            <a:r>
              <a:rPr lang="fr-BE" dirty="0" err="1" smtClean="0"/>
              <a:t>aspiderum</a:t>
            </a:r>
            <a:r>
              <a:rPr lang="fr-BE" dirty="0" smtClean="0"/>
              <a:t> </a:t>
            </a:r>
            <a:r>
              <a:rPr lang="fr-BE" dirty="0" err="1" smtClean="0"/>
              <a:t>facipsunt</a:t>
            </a:r>
            <a:r>
              <a:rPr lang="fr-BE" dirty="0" smtClean="0"/>
              <a:t> </a:t>
            </a:r>
            <a:r>
              <a:rPr lang="fr-BE" dirty="0" err="1" smtClean="0"/>
              <a:t>fuga</a:t>
            </a:r>
            <a:r>
              <a:rPr lang="fr-BE" dirty="0" smtClean="0"/>
              <a:t>. </a:t>
            </a:r>
            <a:r>
              <a:rPr lang="fr-BE" dirty="0" err="1" smtClean="0"/>
              <a:t>Bero</a:t>
            </a:r>
            <a:r>
              <a:rPr lang="fr-BE" dirty="0" smtClean="0"/>
              <a:t> ide </a:t>
            </a:r>
            <a:r>
              <a:rPr lang="fr-BE" dirty="0" err="1" smtClean="0"/>
              <a:t>porepera</a:t>
            </a:r>
            <a:r>
              <a:rPr lang="fr-BE" dirty="0" smtClean="0"/>
              <a:t> </a:t>
            </a:r>
            <a:r>
              <a:rPr lang="fr-BE" dirty="0" err="1" smtClean="0"/>
              <a:t>quam</a:t>
            </a:r>
            <a:r>
              <a:rPr lang="fr-BE" dirty="0" smtClean="0"/>
              <a:t> </a:t>
            </a:r>
            <a:r>
              <a:rPr lang="fr-BE" dirty="0" err="1" smtClean="0"/>
              <a:t>doluptur</a:t>
            </a:r>
            <a:r>
              <a:rPr lang="fr-BE" dirty="0" smtClean="0"/>
              <a:t>?</a:t>
            </a:r>
          </a:p>
          <a:p>
            <a:pPr lvl="0"/>
            <a:endParaRPr lang="fr-BE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692000" y="5086800"/>
            <a:ext cx="6624000" cy="71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i="1">
                <a:solidFill>
                  <a:srgbClr val="FF43A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fr-BE" dirty="0" err="1" smtClean="0"/>
              <a:t>Tiatusandunt</a:t>
            </a:r>
            <a:r>
              <a:rPr lang="fr-BE" dirty="0" smtClean="0"/>
              <a:t> </a:t>
            </a:r>
            <a:r>
              <a:rPr lang="fr-BE" dirty="0" err="1" smtClean="0"/>
              <a:t>illecta</a:t>
            </a:r>
            <a:r>
              <a:rPr lang="fr-BE" dirty="0" smtClean="0"/>
              <a:t> </a:t>
            </a:r>
            <a:r>
              <a:rPr lang="fr-BE" dirty="0" err="1" smtClean="0"/>
              <a:t>preperuntium</a:t>
            </a:r>
            <a:r>
              <a:rPr lang="fr-BE" dirty="0" smtClean="0"/>
              <a:t> </a:t>
            </a:r>
            <a:r>
              <a:rPr lang="fr-BE" dirty="0" err="1" smtClean="0"/>
              <a:t>natenis</a:t>
            </a:r>
            <a:endParaRPr lang="fr-BE" dirty="0" smtClean="0"/>
          </a:p>
          <a:p>
            <a:pPr lvl="0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99379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er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2000" y="1447200"/>
            <a:ext cx="6912000" cy="71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BE" sz="2400" kern="1200" dirty="0">
                <a:solidFill>
                  <a:srgbClr val="004E9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smtClean="0"/>
              <a:t>APERUM RERO CON PEDI</a:t>
            </a:r>
            <a:endParaRPr lang="fr-BE" dirty="0"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1" hasCustomPrompt="1"/>
          </p:nvPr>
        </p:nvSpPr>
        <p:spPr>
          <a:xfrm>
            <a:off x="1692000" y="2422800"/>
            <a:ext cx="4392000" cy="374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4E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err="1" smtClean="0"/>
              <a:t>Aperum</a:t>
            </a:r>
            <a:r>
              <a:rPr lang="fr-BE" dirty="0" smtClean="0"/>
              <a:t> </a:t>
            </a:r>
            <a:r>
              <a:rPr lang="fr-BE" dirty="0" err="1" smtClean="0"/>
              <a:t>rero</a:t>
            </a:r>
            <a:r>
              <a:rPr lang="fr-BE" dirty="0" smtClean="0"/>
              <a:t> con </a:t>
            </a:r>
            <a:r>
              <a:rPr lang="fr-BE" dirty="0" err="1" smtClean="0"/>
              <a:t>pedi</a:t>
            </a:r>
            <a:r>
              <a:rPr lang="fr-BE" dirty="0" smtClean="0"/>
              <a:t> </a:t>
            </a:r>
            <a:r>
              <a:rPr lang="fr-BE" dirty="0" err="1" smtClean="0"/>
              <a:t>temporerita</a:t>
            </a:r>
            <a:r>
              <a:rPr lang="fr-BE" dirty="0" smtClean="0"/>
              <a:t> </a:t>
            </a:r>
            <a:r>
              <a:rPr lang="fr-BE" dirty="0" err="1" smtClean="0"/>
              <a:t>venimpore</a:t>
            </a:r>
            <a:r>
              <a:rPr lang="fr-BE" dirty="0" smtClean="0"/>
              <a:t> </a:t>
            </a:r>
            <a:r>
              <a:rPr lang="fr-BE" dirty="0" err="1" smtClean="0"/>
              <a:t>sandandit</a:t>
            </a:r>
            <a:r>
              <a:rPr lang="fr-BE" dirty="0" smtClean="0"/>
              <a:t> </a:t>
            </a:r>
            <a:r>
              <a:rPr lang="fr-BE" dirty="0" err="1" smtClean="0"/>
              <a:t>abo</a:t>
            </a:r>
            <a:r>
              <a:rPr lang="fr-BE" dirty="0" smtClean="0"/>
              <a:t>. </a:t>
            </a:r>
          </a:p>
          <a:p>
            <a:pPr lvl="0"/>
            <a:endParaRPr lang="fr-BE" dirty="0" smtClean="0"/>
          </a:p>
          <a:p>
            <a:pPr lvl="0"/>
            <a:r>
              <a:rPr lang="fr-BE" dirty="0" smtClean="0"/>
              <a:t>Ut que </a:t>
            </a:r>
            <a:r>
              <a:rPr lang="fr-BE" dirty="0" err="1" smtClean="0"/>
              <a:t>verrovi</a:t>
            </a:r>
            <a:r>
              <a:rPr lang="fr-BE" dirty="0" smtClean="0"/>
              <a:t> </a:t>
            </a:r>
            <a:r>
              <a:rPr lang="fr-BE" dirty="0" err="1" smtClean="0"/>
              <a:t>debist</a:t>
            </a:r>
            <a:r>
              <a:rPr lang="fr-BE" dirty="0" smtClean="0"/>
              <a:t> </a:t>
            </a:r>
            <a:r>
              <a:rPr lang="fr-BE" dirty="0" err="1" smtClean="0"/>
              <a:t>hiliquae</a:t>
            </a:r>
            <a:r>
              <a:rPr lang="fr-BE" dirty="0" smtClean="0"/>
              <a:t> </a:t>
            </a:r>
            <a:r>
              <a:rPr lang="fr-BE" dirty="0" err="1" smtClean="0"/>
              <a:t>conet</a:t>
            </a:r>
            <a:r>
              <a:rPr lang="fr-BE" dirty="0" smtClean="0"/>
              <a:t> </a:t>
            </a:r>
            <a:r>
              <a:rPr lang="fr-BE" dirty="0" err="1" smtClean="0"/>
              <a:t>essequi</a:t>
            </a:r>
            <a:r>
              <a:rPr lang="fr-BE" dirty="0" smtClean="0"/>
              <a:t> </a:t>
            </a:r>
            <a:r>
              <a:rPr lang="fr-BE" dirty="0" err="1" smtClean="0"/>
              <a:t>illo</a:t>
            </a:r>
            <a:r>
              <a:rPr lang="fr-BE" dirty="0" smtClean="0"/>
              <a:t> </a:t>
            </a:r>
            <a:r>
              <a:rPr lang="fr-BE" dirty="0" err="1" smtClean="0"/>
              <a:t>dolestem</a:t>
            </a:r>
            <a:r>
              <a:rPr lang="fr-BE" dirty="0" smtClean="0"/>
              <a:t> </a:t>
            </a:r>
            <a:r>
              <a:rPr lang="fr-BE" dirty="0" err="1" smtClean="0"/>
              <a:t>voloren</a:t>
            </a:r>
            <a:r>
              <a:rPr lang="fr-BE" dirty="0" smtClean="0"/>
              <a:t> </a:t>
            </a:r>
            <a:r>
              <a:rPr lang="fr-BE" dirty="0" err="1" smtClean="0"/>
              <a:t>imaionsequi</a:t>
            </a:r>
            <a:r>
              <a:rPr lang="fr-BE" dirty="0" smtClean="0"/>
              <a:t> </a:t>
            </a:r>
            <a:r>
              <a:rPr lang="fr-BE" dirty="0" err="1" smtClean="0"/>
              <a:t>aceptae</a:t>
            </a:r>
            <a:r>
              <a:rPr lang="fr-BE" dirty="0" smtClean="0"/>
              <a:t> nus </a:t>
            </a:r>
            <a:r>
              <a:rPr lang="fr-BE" dirty="0" err="1" smtClean="0"/>
              <a:t>autatincti</a:t>
            </a:r>
            <a:r>
              <a:rPr lang="fr-BE" dirty="0" smtClean="0"/>
              <a:t> to </a:t>
            </a:r>
            <a:r>
              <a:rPr lang="fr-BE" dirty="0" err="1" smtClean="0"/>
              <a:t>velestiurit</a:t>
            </a:r>
            <a:r>
              <a:rPr lang="fr-BE" dirty="0" smtClean="0"/>
              <a:t> que </a:t>
            </a:r>
            <a:r>
              <a:rPr lang="fr-BE" dirty="0" err="1" smtClean="0"/>
              <a:t>eiunt</a:t>
            </a:r>
            <a:r>
              <a:rPr lang="fr-BE" dirty="0" smtClean="0"/>
              <a:t> </a:t>
            </a:r>
            <a:r>
              <a:rPr lang="fr-BE" dirty="0" err="1" smtClean="0"/>
              <a:t>vellabo</a:t>
            </a:r>
            <a:r>
              <a:rPr lang="fr-BE" dirty="0" smtClean="0"/>
              <a:t>. </a:t>
            </a:r>
            <a:endParaRPr lang="fr-BE" dirty="0"/>
          </a:p>
        </p:txBody>
      </p:sp>
      <p:sp>
        <p:nvSpPr>
          <p:cNvPr id="16" name="Espace réservé du tableau 15"/>
          <p:cNvSpPr>
            <a:spLocks noGrp="1"/>
          </p:cNvSpPr>
          <p:nvPr>
            <p:ph type="tbl" sz="quarter" idx="12"/>
          </p:nvPr>
        </p:nvSpPr>
        <p:spPr>
          <a:xfrm>
            <a:off x="6660232" y="3681028"/>
            <a:ext cx="2089150" cy="161925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83774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érotation 2 colon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1699200"/>
            <a:ext cx="3600000" cy="4752000"/>
          </a:xfrm>
          <a:prstGeom prst="rect">
            <a:avLst/>
          </a:prstGeom>
        </p:spPr>
        <p:txBody>
          <a:bodyPr/>
          <a:lstStyle>
            <a:lvl1pPr marL="342900" indent="-342900">
              <a:buFont typeface="+mj-lt"/>
              <a:buAutoNum type="arabicPeriod"/>
              <a:defRPr sz="1800">
                <a:solidFill>
                  <a:srgbClr val="004E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err="1" smtClean="0"/>
              <a:t>Temporerita</a:t>
            </a:r>
            <a:r>
              <a:rPr lang="fr-BE" dirty="0" smtClean="0"/>
              <a:t> </a:t>
            </a:r>
            <a:r>
              <a:rPr lang="fr-BE" dirty="0" err="1" smtClean="0"/>
              <a:t>venimpore</a:t>
            </a:r>
            <a:r>
              <a:rPr lang="fr-BE" dirty="0" smtClean="0"/>
              <a:t> </a:t>
            </a:r>
            <a:r>
              <a:rPr lang="fr-BE" dirty="0" err="1" smtClean="0"/>
              <a:t>sandandit</a:t>
            </a:r>
            <a:r>
              <a:rPr lang="fr-BE" dirty="0" smtClean="0"/>
              <a:t> </a:t>
            </a:r>
            <a:r>
              <a:rPr lang="fr-BE" dirty="0" err="1" smtClean="0"/>
              <a:t>abo</a:t>
            </a:r>
            <a:r>
              <a:rPr lang="fr-BE" dirty="0" smtClean="0"/>
              <a:t>. </a:t>
            </a:r>
            <a:br>
              <a:rPr lang="fr-BE" dirty="0" smtClean="0"/>
            </a:br>
            <a:r>
              <a:rPr lang="fr-BE" dirty="0" err="1" smtClean="0"/>
              <a:t>Tiatusandunt</a:t>
            </a:r>
            <a:r>
              <a:rPr lang="fr-BE" dirty="0" smtClean="0"/>
              <a:t> </a:t>
            </a:r>
            <a:r>
              <a:rPr lang="fr-BE" dirty="0" err="1" smtClean="0"/>
              <a:t>illecta</a:t>
            </a:r>
            <a:r>
              <a:rPr lang="fr-BE" dirty="0" smtClean="0"/>
              <a:t/>
            </a:r>
            <a:br>
              <a:rPr lang="fr-BE" dirty="0" smtClean="0"/>
            </a:br>
            <a:endParaRPr lang="fr-BE" dirty="0" smtClean="0"/>
          </a:p>
          <a:p>
            <a:pPr lvl="0"/>
            <a:r>
              <a:rPr lang="fr-BE" dirty="0" smtClean="0"/>
              <a:t>Ut que </a:t>
            </a:r>
            <a:r>
              <a:rPr lang="fr-BE" dirty="0" err="1" smtClean="0"/>
              <a:t>verrovi</a:t>
            </a:r>
            <a:r>
              <a:rPr lang="fr-BE" dirty="0" smtClean="0"/>
              <a:t> </a:t>
            </a:r>
            <a:r>
              <a:rPr lang="fr-BE" dirty="0" err="1" smtClean="0"/>
              <a:t>debist</a:t>
            </a:r>
            <a:r>
              <a:rPr lang="fr-BE" dirty="0" smtClean="0"/>
              <a:t> </a:t>
            </a:r>
            <a:r>
              <a:rPr lang="fr-BE" dirty="0" err="1" smtClean="0"/>
              <a:t>hiliquae</a:t>
            </a:r>
            <a:r>
              <a:rPr lang="fr-BE" dirty="0" smtClean="0"/>
              <a:t> </a:t>
            </a:r>
            <a:r>
              <a:rPr lang="fr-BE" dirty="0" err="1" smtClean="0"/>
              <a:t>conet</a:t>
            </a:r>
            <a:r>
              <a:rPr lang="fr-BE" dirty="0" smtClean="0"/>
              <a:t> </a:t>
            </a:r>
            <a:r>
              <a:rPr lang="fr-BE" dirty="0" err="1" smtClean="0"/>
              <a:t>essequi</a:t>
            </a:r>
            <a:r>
              <a:rPr lang="fr-BE" dirty="0" smtClean="0"/>
              <a:t> </a:t>
            </a:r>
            <a:r>
              <a:rPr lang="fr-BE" dirty="0" err="1" smtClean="0"/>
              <a:t>illo</a:t>
            </a:r>
            <a:r>
              <a:rPr lang="fr-BE" dirty="0" smtClean="0"/>
              <a:t> </a:t>
            </a:r>
            <a:r>
              <a:rPr lang="fr-BE" dirty="0" err="1" smtClean="0"/>
              <a:t>dolestem</a:t>
            </a:r>
            <a:r>
              <a:rPr lang="fr-BE" dirty="0" smtClean="0"/>
              <a:t> </a:t>
            </a:r>
            <a:r>
              <a:rPr lang="fr-BE" dirty="0" err="1" smtClean="0"/>
              <a:t>Quos</a:t>
            </a:r>
            <a:r>
              <a:rPr lang="fr-BE" dirty="0" smtClean="0"/>
              <a:t> </a:t>
            </a:r>
            <a:r>
              <a:rPr lang="fr-BE" dirty="0" err="1" smtClean="0"/>
              <a:t>sam</a:t>
            </a:r>
            <a:r>
              <a:rPr lang="fr-BE" dirty="0" smtClean="0"/>
              <a:t> </a:t>
            </a:r>
            <a:r>
              <a:rPr lang="fr-BE" dirty="0" err="1" smtClean="0"/>
              <a:t>aut</a:t>
            </a:r>
            <a:r>
              <a:rPr lang="fr-BE" dirty="0" smtClean="0"/>
              <a:t> </a:t>
            </a:r>
            <a:r>
              <a:rPr lang="fr-BE" dirty="0" err="1" smtClean="0"/>
              <a:t>quidusam</a:t>
            </a:r>
            <a:r>
              <a:rPr lang="fr-BE" dirty="0" smtClean="0"/>
              <a:t> </a:t>
            </a:r>
            <a:br>
              <a:rPr lang="fr-BE" dirty="0" smtClean="0"/>
            </a:br>
            <a:endParaRPr lang="fr-BE" dirty="0" smtClean="0"/>
          </a:p>
          <a:p>
            <a:pPr lvl="0"/>
            <a:r>
              <a:rPr lang="fr-BE" dirty="0" err="1" smtClean="0"/>
              <a:t>Maionsequi</a:t>
            </a:r>
            <a:r>
              <a:rPr lang="fr-BE" dirty="0" smtClean="0"/>
              <a:t> </a:t>
            </a:r>
            <a:r>
              <a:rPr lang="fr-BE" dirty="0" err="1" smtClean="0"/>
              <a:t>aceptae</a:t>
            </a:r>
            <a:r>
              <a:rPr lang="fr-BE" dirty="0" smtClean="0"/>
              <a:t> nus </a:t>
            </a:r>
            <a:r>
              <a:rPr lang="fr-BE" dirty="0" err="1" smtClean="0"/>
              <a:t>autatincti</a:t>
            </a:r>
            <a:r>
              <a:rPr lang="fr-BE" dirty="0" smtClean="0"/>
              <a:t> to </a:t>
            </a:r>
            <a:r>
              <a:rPr lang="fr-BE" dirty="0" err="1" smtClean="0"/>
              <a:t>velestiurit</a:t>
            </a:r>
            <a:r>
              <a:rPr lang="fr-BE" dirty="0" smtClean="0"/>
              <a:t> que </a:t>
            </a:r>
            <a:r>
              <a:rPr lang="fr-BE" dirty="0" err="1" smtClean="0"/>
              <a:t>eiunt</a:t>
            </a:r>
            <a:r>
              <a:rPr lang="fr-BE" dirty="0" smtClean="0"/>
              <a:t> </a:t>
            </a:r>
            <a:r>
              <a:rPr lang="fr-BE" dirty="0" err="1" smtClean="0"/>
              <a:t>vellabo</a:t>
            </a:r>
            <a:r>
              <a:rPr lang="fr-BE" dirty="0" smtClean="0"/>
              <a:t>. </a:t>
            </a:r>
            <a:br>
              <a:rPr lang="fr-BE" dirty="0" smtClean="0"/>
            </a:br>
            <a:r>
              <a:rPr lang="fr-BE" dirty="0" err="1" smtClean="0"/>
              <a:t>Tiatusandunt</a:t>
            </a:r>
            <a:r>
              <a:rPr lang="fr-BE" dirty="0" smtClean="0"/>
              <a:t> </a:t>
            </a:r>
            <a:r>
              <a:rPr lang="fr-BE" dirty="0" err="1" smtClean="0"/>
              <a:t>illecta</a:t>
            </a:r>
            <a:endParaRPr lang="fr-BE" dirty="0" smtClean="0"/>
          </a:p>
          <a:p>
            <a:pPr lvl="0"/>
            <a:endParaRPr lang="fr-BE" dirty="0"/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5040000" y="1699200"/>
            <a:ext cx="3600000" cy="4752000"/>
          </a:xfrm>
          <a:prstGeom prst="rect">
            <a:avLst/>
          </a:prstGeom>
        </p:spPr>
        <p:txBody>
          <a:bodyPr/>
          <a:lstStyle>
            <a:lvl1pPr marL="342900" indent="-342900">
              <a:buFont typeface="+mj-lt"/>
              <a:buAutoNum type="arabicPeriod" startAt="4"/>
              <a:defRPr sz="1800">
                <a:solidFill>
                  <a:srgbClr val="004E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err="1" smtClean="0"/>
              <a:t>Temporerita</a:t>
            </a:r>
            <a:r>
              <a:rPr lang="fr-BE" dirty="0" smtClean="0"/>
              <a:t> </a:t>
            </a:r>
            <a:r>
              <a:rPr lang="fr-BE" dirty="0" err="1" smtClean="0"/>
              <a:t>venimpore</a:t>
            </a:r>
            <a:r>
              <a:rPr lang="fr-BE" dirty="0" smtClean="0"/>
              <a:t> </a:t>
            </a:r>
            <a:r>
              <a:rPr lang="fr-BE" dirty="0" err="1" smtClean="0"/>
              <a:t>sandandit</a:t>
            </a:r>
            <a:r>
              <a:rPr lang="fr-BE" dirty="0" smtClean="0"/>
              <a:t> </a:t>
            </a:r>
            <a:r>
              <a:rPr lang="fr-BE" dirty="0" err="1" smtClean="0"/>
              <a:t>abo</a:t>
            </a:r>
            <a:r>
              <a:rPr lang="fr-BE" dirty="0" smtClean="0"/>
              <a:t>. </a:t>
            </a:r>
            <a:br>
              <a:rPr lang="fr-BE" dirty="0" smtClean="0"/>
            </a:br>
            <a:endParaRPr lang="fr-BE" dirty="0" smtClean="0"/>
          </a:p>
          <a:p>
            <a:pPr lvl="0"/>
            <a:r>
              <a:rPr lang="fr-BE" dirty="0" smtClean="0"/>
              <a:t>Ut que </a:t>
            </a:r>
            <a:r>
              <a:rPr lang="fr-BE" dirty="0" err="1" smtClean="0"/>
              <a:t>verrovi</a:t>
            </a:r>
            <a:r>
              <a:rPr lang="fr-BE" dirty="0" smtClean="0"/>
              <a:t> </a:t>
            </a:r>
            <a:r>
              <a:rPr lang="fr-BE" dirty="0" err="1" smtClean="0"/>
              <a:t>debist</a:t>
            </a:r>
            <a:r>
              <a:rPr lang="fr-BE" dirty="0" smtClean="0"/>
              <a:t> </a:t>
            </a:r>
            <a:r>
              <a:rPr lang="fr-BE" dirty="0" err="1" smtClean="0"/>
              <a:t>hiliquae</a:t>
            </a:r>
            <a:r>
              <a:rPr lang="fr-BE" dirty="0" smtClean="0"/>
              <a:t> </a:t>
            </a:r>
            <a:r>
              <a:rPr lang="fr-BE" dirty="0" err="1" smtClean="0"/>
              <a:t>conet</a:t>
            </a:r>
            <a:r>
              <a:rPr lang="fr-BE" dirty="0" smtClean="0"/>
              <a:t> </a:t>
            </a:r>
            <a:r>
              <a:rPr lang="fr-BE" dirty="0" err="1" smtClean="0"/>
              <a:t>essequi</a:t>
            </a:r>
            <a:r>
              <a:rPr lang="fr-BE" dirty="0" smtClean="0"/>
              <a:t> </a:t>
            </a:r>
            <a:r>
              <a:rPr lang="fr-BE" dirty="0" err="1" smtClean="0"/>
              <a:t>illo</a:t>
            </a:r>
            <a:r>
              <a:rPr lang="fr-BE" dirty="0" smtClean="0"/>
              <a:t> </a:t>
            </a:r>
            <a:r>
              <a:rPr lang="fr-BE" dirty="0" err="1" smtClean="0"/>
              <a:t>dolestem</a:t>
            </a:r>
            <a:r>
              <a:rPr lang="fr-BE" dirty="0" smtClean="0"/>
              <a:t/>
            </a:r>
            <a:br>
              <a:rPr lang="fr-BE" dirty="0" smtClean="0"/>
            </a:br>
            <a:endParaRPr lang="fr-BE" dirty="0" smtClean="0"/>
          </a:p>
          <a:p>
            <a:pPr lvl="0"/>
            <a:r>
              <a:rPr lang="fr-BE" dirty="0" err="1" smtClean="0"/>
              <a:t>Maionsequi</a:t>
            </a:r>
            <a:r>
              <a:rPr lang="fr-BE" dirty="0" smtClean="0"/>
              <a:t> </a:t>
            </a:r>
            <a:r>
              <a:rPr lang="fr-BE" dirty="0" err="1" smtClean="0"/>
              <a:t>aceptae</a:t>
            </a:r>
            <a:r>
              <a:rPr lang="fr-BE" dirty="0" smtClean="0"/>
              <a:t> nus </a:t>
            </a:r>
            <a:r>
              <a:rPr lang="fr-BE" dirty="0" err="1" smtClean="0"/>
              <a:t>autatincti</a:t>
            </a:r>
            <a:r>
              <a:rPr lang="fr-BE" dirty="0" smtClean="0"/>
              <a:t> to </a:t>
            </a:r>
            <a:r>
              <a:rPr lang="fr-BE" dirty="0" err="1" smtClean="0"/>
              <a:t>velestiurit</a:t>
            </a:r>
            <a:r>
              <a:rPr lang="fr-BE" dirty="0" smtClean="0"/>
              <a:t> que </a:t>
            </a:r>
            <a:r>
              <a:rPr lang="fr-BE" dirty="0" err="1" smtClean="0"/>
              <a:t>eiunt</a:t>
            </a:r>
            <a:r>
              <a:rPr lang="fr-BE" dirty="0" smtClean="0"/>
              <a:t> </a:t>
            </a:r>
            <a:r>
              <a:rPr lang="fr-BE" dirty="0" err="1" smtClean="0"/>
              <a:t>vellabo</a:t>
            </a:r>
            <a:r>
              <a:rPr lang="fr-BE" dirty="0" smtClean="0"/>
              <a:t>.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74933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ers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0" hasCustomPrompt="1"/>
          </p:nvPr>
        </p:nvSpPr>
        <p:spPr>
          <a:xfrm>
            <a:off x="1224000" y="1699200"/>
            <a:ext cx="7344000" cy="4464000"/>
          </a:xfrm>
          <a:prstGeom prst="rect">
            <a:avLst/>
          </a:prstGeom>
        </p:spPr>
        <p:txBody>
          <a:bodyPr/>
          <a:lstStyle>
            <a:lvl1pPr marL="342900" indent="-342900">
              <a:buFont typeface="+mj-lt"/>
              <a:buAutoNum type="arabicPeriod"/>
              <a:defRPr sz="1800">
                <a:solidFill>
                  <a:srgbClr val="004E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err="1" smtClean="0"/>
              <a:t>Aperum</a:t>
            </a:r>
            <a:r>
              <a:rPr lang="fr-BE" dirty="0" smtClean="0"/>
              <a:t> </a:t>
            </a:r>
            <a:r>
              <a:rPr lang="fr-BE" dirty="0" err="1" smtClean="0"/>
              <a:t>rero</a:t>
            </a:r>
            <a:r>
              <a:rPr lang="fr-BE" dirty="0" smtClean="0"/>
              <a:t> con </a:t>
            </a:r>
            <a:r>
              <a:rPr lang="fr-BE" dirty="0" err="1" smtClean="0"/>
              <a:t>pedi</a:t>
            </a:r>
            <a:r>
              <a:rPr lang="fr-BE" dirty="0" smtClean="0"/>
              <a:t> </a:t>
            </a:r>
            <a:r>
              <a:rPr lang="fr-BE" dirty="0" err="1" smtClean="0"/>
              <a:t>temporerita</a:t>
            </a:r>
            <a:r>
              <a:rPr lang="fr-BE" dirty="0" smtClean="0"/>
              <a:t> </a:t>
            </a:r>
            <a:r>
              <a:rPr lang="fr-BE" dirty="0" err="1" smtClean="0"/>
              <a:t>venimpore</a:t>
            </a:r>
            <a:r>
              <a:rPr lang="fr-BE" dirty="0" smtClean="0"/>
              <a:t> </a:t>
            </a:r>
            <a:r>
              <a:rPr lang="fr-BE" dirty="0" err="1" smtClean="0"/>
              <a:t>sandandit</a:t>
            </a:r>
            <a:r>
              <a:rPr lang="fr-BE" dirty="0" smtClean="0"/>
              <a:t> </a:t>
            </a:r>
            <a:r>
              <a:rPr lang="fr-BE" dirty="0" err="1" smtClean="0"/>
              <a:t>abo</a:t>
            </a:r>
            <a:r>
              <a:rPr lang="fr-BE" dirty="0" smtClean="0"/>
              <a:t>. </a:t>
            </a:r>
            <a:br>
              <a:rPr lang="fr-BE" dirty="0" smtClean="0"/>
            </a:br>
            <a:r>
              <a:rPr lang="fr-BE" dirty="0" smtClean="0"/>
              <a:t>Ut que </a:t>
            </a:r>
            <a:r>
              <a:rPr lang="fr-BE" dirty="0" err="1" smtClean="0"/>
              <a:t>verrovi</a:t>
            </a:r>
            <a:r>
              <a:rPr lang="fr-BE" dirty="0" smtClean="0"/>
              <a:t>  &gt; </a:t>
            </a:r>
            <a:r>
              <a:rPr lang="fr-BE" dirty="0" err="1" smtClean="0"/>
              <a:t>Quos</a:t>
            </a:r>
            <a:r>
              <a:rPr lang="fr-BE" dirty="0" smtClean="0"/>
              <a:t> </a:t>
            </a:r>
            <a:r>
              <a:rPr lang="fr-BE" dirty="0" err="1" smtClean="0"/>
              <a:t>sam</a:t>
            </a:r>
            <a:r>
              <a:rPr lang="fr-BE" dirty="0" smtClean="0"/>
              <a:t> </a:t>
            </a:r>
            <a:r>
              <a:rPr lang="fr-BE" dirty="0" err="1" smtClean="0"/>
              <a:t>aut</a:t>
            </a:r>
            <a:r>
              <a:rPr lang="fr-BE" dirty="0" smtClean="0"/>
              <a:t> </a:t>
            </a:r>
            <a:r>
              <a:rPr lang="fr-BE" dirty="0" err="1" smtClean="0"/>
              <a:t>quidusam</a:t>
            </a:r>
            <a:r>
              <a:rPr lang="fr-BE" dirty="0" smtClean="0"/>
              <a:t> </a:t>
            </a:r>
            <a:br>
              <a:rPr lang="fr-BE" dirty="0" smtClean="0"/>
            </a:br>
            <a:endParaRPr lang="fr-BE" dirty="0" smtClean="0"/>
          </a:p>
          <a:p>
            <a:pPr lvl="0"/>
            <a:r>
              <a:rPr lang="fr-BE" dirty="0" err="1" smtClean="0"/>
              <a:t>Debist</a:t>
            </a:r>
            <a:r>
              <a:rPr lang="fr-BE" dirty="0" smtClean="0"/>
              <a:t> </a:t>
            </a:r>
            <a:r>
              <a:rPr lang="fr-BE" dirty="0" err="1" smtClean="0"/>
              <a:t>hiliquae</a:t>
            </a:r>
            <a:r>
              <a:rPr lang="fr-BE" dirty="0" smtClean="0"/>
              <a:t> </a:t>
            </a:r>
            <a:r>
              <a:rPr lang="fr-BE" dirty="0" err="1" smtClean="0"/>
              <a:t>conet</a:t>
            </a:r>
            <a:r>
              <a:rPr lang="fr-BE" dirty="0" smtClean="0"/>
              <a:t> </a:t>
            </a:r>
            <a:r>
              <a:rPr lang="fr-BE" dirty="0" err="1" smtClean="0"/>
              <a:t>essequi</a:t>
            </a:r>
            <a:r>
              <a:rPr lang="fr-BE" dirty="0" smtClean="0"/>
              <a:t> </a:t>
            </a:r>
            <a:r>
              <a:rPr lang="fr-BE" dirty="0" err="1" smtClean="0"/>
              <a:t>illo</a:t>
            </a:r>
            <a:r>
              <a:rPr lang="fr-BE" dirty="0" smtClean="0"/>
              <a:t> </a:t>
            </a:r>
            <a:r>
              <a:rPr lang="fr-BE" dirty="0" err="1" smtClean="0"/>
              <a:t>dolestem</a:t>
            </a:r>
            <a:r>
              <a:rPr lang="fr-BE" dirty="0" smtClean="0"/>
              <a:t> </a:t>
            </a:r>
            <a:r>
              <a:rPr lang="fr-BE" dirty="0" err="1" smtClean="0"/>
              <a:t>voloren</a:t>
            </a:r>
            <a:r>
              <a:rPr lang="fr-BE" dirty="0" smtClean="0"/>
              <a:t> </a:t>
            </a:r>
            <a:r>
              <a:rPr lang="fr-BE" dirty="0" err="1" smtClean="0"/>
              <a:t>imaionsequi</a:t>
            </a:r>
            <a:r>
              <a:rPr lang="fr-BE" dirty="0" smtClean="0"/>
              <a:t> </a:t>
            </a:r>
            <a:r>
              <a:rPr lang="fr-BE" dirty="0" err="1" smtClean="0"/>
              <a:t>aceptae</a:t>
            </a:r>
            <a:r>
              <a:rPr lang="fr-BE" dirty="0" smtClean="0"/>
              <a:t> nus </a:t>
            </a:r>
            <a:r>
              <a:rPr lang="fr-BE" dirty="0" err="1" smtClean="0"/>
              <a:t>autatincti</a:t>
            </a:r>
            <a:r>
              <a:rPr lang="fr-BE" dirty="0" smtClean="0"/>
              <a:t> &gt; </a:t>
            </a:r>
            <a:r>
              <a:rPr lang="fr-BE" dirty="0" err="1" smtClean="0"/>
              <a:t>Tiatusandunt</a:t>
            </a:r>
            <a:r>
              <a:rPr lang="fr-BE" dirty="0" smtClean="0"/>
              <a:t> </a:t>
            </a:r>
            <a:r>
              <a:rPr lang="fr-BE" dirty="0" err="1" smtClean="0"/>
              <a:t>illecta</a:t>
            </a:r>
            <a:r>
              <a:rPr lang="fr-BE" dirty="0" smtClean="0"/>
              <a:t/>
            </a:r>
            <a:br>
              <a:rPr lang="fr-BE" dirty="0" smtClean="0"/>
            </a:br>
            <a:endParaRPr lang="fr-BE" dirty="0" smtClean="0"/>
          </a:p>
          <a:p>
            <a:pPr lvl="0"/>
            <a:r>
              <a:rPr lang="fr-BE" dirty="0" smtClean="0"/>
              <a:t>To </a:t>
            </a:r>
            <a:r>
              <a:rPr lang="fr-BE" dirty="0" err="1" smtClean="0"/>
              <a:t>velestiurit</a:t>
            </a:r>
            <a:r>
              <a:rPr lang="fr-BE" dirty="0" smtClean="0"/>
              <a:t> que </a:t>
            </a:r>
            <a:r>
              <a:rPr lang="fr-BE" dirty="0" err="1" smtClean="0"/>
              <a:t>eiunt</a:t>
            </a:r>
            <a:r>
              <a:rPr lang="fr-BE" dirty="0" smtClean="0"/>
              <a:t> </a:t>
            </a:r>
            <a:r>
              <a:rPr lang="fr-BE" dirty="0" err="1" smtClean="0"/>
              <a:t>vellabo</a:t>
            </a:r>
            <a:r>
              <a:rPr lang="fr-BE" dirty="0" smtClean="0"/>
              <a:t>. </a:t>
            </a:r>
            <a:r>
              <a:rPr lang="fr-BE" dirty="0" err="1" smtClean="0"/>
              <a:t>Untoria</a:t>
            </a:r>
            <a:r>
              <a:rPr lang="fr-BE" dirty="0" smtClean="0"/>
              <a:t> &gt; </a:t>
            </a:r>
            <a:r>
              <a:rPr lang="fr-BE" dirty="0" err="1" smtClean="0"/>
              <a:t>enihillo</a:t>
            </a:r>
            <a:r>
              <a:rPr lang="fr-BE" dirty="0" smtClean="0"/>
              <a:t> </a:t>
            </a:r>
            <a:r>
              <a:rPr lang="fr-BE" dirty="0" err="1" smtClean="0"/>
              <a:t>inciisquidem</a:t>
            </a:r>
            <a:r>
              <a:rPr lang="fr-BE" dirty="0" smtClean="0"/>
              <a:t> </a:t>
            </a:r>
            <a:br>
              <a:rPr lang="fr-BE" dirty="0" smtClean="0"/>
            </a:br>
            <a:endParaRPr lang="fr-BE" dirty="0" smtClean="0"/>
          </a:p>
          <a:p>
            <a:pPr lvl="0"/>
            <a:r>
              <a:rPr lang="fr-BE" dirty="0" err="1" smtClean="0"/>
              <a:t>Consequ</a:t>
            </a:r>
            <a:r>
              <a:rPr lang="fr-BE" dirty="0" smtClean="0"/>
              <a:t> </a:t>
            </a:r>
            <a:r>
              <a:rPr lang="fr-BE" dirty="0" err="1" smtClean="0"/>
              <a:t>aspiderum</a:t>
            </a:r>
            <a:r>
              <a:rPr lang="fr-BE" dirty="0" smtClean="0"/>
              <a:t> </a:t>
            </a:r>
            <a:r>
              <a:rPr lang="fr-BE" dirty="0" err="1" smtClean="0"/>
              <a:t>facipsunt</a:t>
            </a:r>
            <a:r>
              <a:rPr lang="fr-BE" dirty="0" smtClean="0"/>
              <a:t> </a:t>
            </a:r>
            <a:r>
              <a:rPr lang="fr-BE" dirty="0" err="1" smtClean="0"/>
              <a:t>fuga</a:t>
            </a:r>
            <a:r>
              <a:rPr lang="fr-BE" dirty="0" smtClean="0"/>
              <a:t> &gt; </a:t>
            </a:r>
            <a:r>
              <a:rPr lang="fr-BE" dirty="0" err="1" smtClean="0"/>
              <a:t>Quos</a:t>
            </a:r>
            <a:r>
              <a:rPr lang="fr-BE" dirty="0" smtClean="0"/>
              <a:t> </a:t>
            </a:r>
            <a:r>
              <a:rPr lang="fr-BE" dirty="0" err="1" smtClean="0"/>
              <a:t>sam</a:t>
            </a:r>
            <a:r>
              <a:rPr lang="fr-BE" dirty="0" smtClean="0"/>
              <a:t> </a:t>
            </a:r>
            <a:r>
              <a:rPr lang="fr-BE" dirty="0" err="1" smtClean="0"/>
              <a:t>aut</a:t>
            </a:r>
            <a:r>
              <a:rPr lang="fr-BE" dirty="0" smtClean="0"/>
              <a:t> </a:t>
            </a:r>
            <a:r>
              <a:rPr lang="fr-BE" dirty="0" err="1" smtClean="0"/>
              <a:t>quidusam</a:t>
            </a:r>
            <a:r>
              <a:rPr lang="fr-BE" dirty="0" smtClean="0"/>
              <a:t> </a:t>
            </a:r>
            <a:br>
              <a:rPr lang="fr-BE" dirty="0" smtClean="0"/>
            </a:br>
            <a:endParaRPr lang="fr-BE" dirty="0" smtClean="0"/>
          </a:p>
          <a:p>
            <a:pPr lvl="0"/>
            <a:r>
              <a:rPr lang="fr-BE" dirty="0" err="1" smtClean="0"/>
              <a:t>Bero</a:t>
            </a:r>
            <a:r>
              <a:rPr lang="fr-BE" dirty="0" smtClean="0"/>
              <a:t> ide </a:t>
            </a:r>
            <a:r>
              <a:rPr lang="fr-BE" dirty="0" err="1" smtClean="0"/>
              <a:t>porepera</a:t>
            </a:r>
            <a:r>
              <a:rPr lang="fr-BE" dirty="0" smtClean="0"/>
              <a:t> </a:t>
            </a:r>
            <a:r>
              <a:rPr lang="fr-BE" dirty="0" err="1" smtClean="0"/>
              <a:t>quam</a:t>
            </a:r>
            <a:r>
              <a:rPr lang="fr-BE" dirty="0" smtClean="0"/>
              <a:t> </a:t>
            </a:r>
            <a:r>
              <a:rPr lang="fr-BE" dirty="0" err="1" smtClean="0"/>
              <a:t>doluptur</a:t>
            </a:r>
            <a:r>
              <a:rPr lang="fr-BE" dirty="0" smtClean="0"/>
              <a:t> &gt; </a:t>
            </a:r>
            <a:r>
              <a:rPr lang="fr-BE" dirty="0" err="1" smtClean="0"/>
              <a:t>enihillo</a:t>
            </a:r>
            <a:r>
              <a:rPr lang="fr-BE" dirty="0" smtClean="0"/>
              <a:t> </a:t>
            </a:r>
            <a:r>
              <a:rPr lang="fr-BE" dirty="0" err="1" smtClean="0"/>
              <a:t>inciisquidem</a:t>
            </a:r>
            <a:r>
              <a:rPr lang="fr-BE" dirty="0" smtClean="0"/>
              <a:t> </a:t>
            </a:r>
            <a:br>
              <a:rPr lang="fr-BE" dirty="0" smtClean="0"/>
            </a:br>
            <a:endParaRPr lang="fr-BE" dirty="0" smtClean="0"/>
          </a:p>
          <a:p>
            <a:pPr lvl="0"/>
            <a:r>
              <a:rPr lang="fr-BE" dirty="0" err="1" smtClean="0"/>
              <a:t>Temporerita</a:t>
            </a:r>
            <a:r>
              <a:rPr lang="fr-BE" dirty="0" smtClean="0"/>
              <a:t> </a:t>
            </a:r>
            <a:r>
              <a:rPr lang="fr-BE" dirty="0" err="1" smtClean="0"/>
              <a:t>venimpore</a:t>
            </a:r>
            <a:r>
              <a:rPr lang="fr-BE" dirty="0" smtClean="0"/>
              <a:t> </a:t>
            </a:r>
            <a:r>
              <a:rPr lang="fr-BE" dirty="0" err="1" smtClean="0"/>
              <a:t>sandandit</a:t>
            </a:r>
            <a:r>
              <a:rPr lang="fr-BE" dirty="0" smtClean="0"/>
              <a:t> </a:t>
            </a:r>
            <a:r>
              <a:rPr lang="fr-BE" dirty="0" err="1" smtClean="0"/>
              <a:t>abo</a:t>
            </a:r>
            <a:r>
              <a:rPr lang="fr-BE" dirty="0" smtClean="0"/>
              <a:t> &gt; </a:t>
            </a:r>
            <a:r>
              <a:rPr lang="fr-BE" dirty="0" err="1" smtClean="0"/>
              <a:t>Tiatusandunt</a:t>
            </a:r>
            <a:r>
              <a:rPr lang="fr-BE" dirty="0" smtClean="0"/>
              <a:t> </a:t>
            </a:r>
            <a:r>
              <a:rPr lang="fr-BE" dirty="0" err="1" smtClean="0"/>
              <a:t>illecta</a:t>
            </a:r>
            <a:endParaRPr lang="fr-BE" dirty="0" smtClean="0"/>
          </a:p>
          <a:p>
            <a:pPr lvl="0"/>
            <a:endParaRPr lang="fr-BE" dirty="0" smtClean="0"/>
          </a:p>
          <a:p>
            <a:pPr lvl="0"/>
            <a:endParaRPr lang="fr-BE" dirty="0" smtClean="0"/>
          </a:p>
          <a:p>
            <a:pPr lvl="0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52797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able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/>
          <p:cNvSpPr>
            <a:spLocks noGrp="1"/>
          </p:cNvSpPr>
          <p:nvPr>
            <p:ph type="pic" sz="quarter" idx="10"/>
          </p:nvPr>
        </p:nvSpPr>
        <p:spPr>
          <a:xfrm>
            <a:off x="972000" y="1627200"/>
            <a:ext cx="7632000" cy="230400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2" name="Espace réservé du tableau 11"/>
          <p:cNvSpPr>
            <a:spLocks noGrp="1"/>
          </p:cNvSpPr>
          <p:nvPr>
            <p:ph type="tbl" sz="quarter" idx="11"/>
          </p:nvPr>
        </p:nvSpPr>
        <p:spPr>
          <a:xfrm>
            <a:off x="971600" y="4221088"/>
            <a:ext cx="7705725" cy="161925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068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9911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943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885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0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 du ppt et n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19"/>
          <p:cNvSpPr>
            <a:spLocks noGrp="1"/>
          </p:cNvSpPr>
          <p:nvPr>
            <p:ph type="body" sz="quarter" idx="10" hasCustomPrompt="1"/>
          </p:nvPr>
        </p:nvSpPr>
        <p:spPr>
          <a:xfrm>
            <a:off x="4067944" y="6345572"/>
            <a:ext cx="4248150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aseline="0">
                <a:solidFill>
                  <a:srgbClr val="004E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smtClean="0"/>
              <a:t>Nom du Powerpoint</a:t>
            </a:r>
            <a:endParaRPr lang="fr-BE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1" hasCustomPrompt="1"/>
          </p:nvPr>
        </p:nvSpPr>
        <p:spPr>
          <a:xfrm>
            <a:off x="8208404" y="6346081"/>
            <a:ext cx="540345" cy="431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43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smtClean="0"/>
              <a:t>N°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6311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395560" y="3032956"/>
            <a:ext cx="7416800" cy="7921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aseline="0">
                <a:solidFill>
                  <a:srgbClr val="004E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err="1" smtClean="0"/>
              <a:t>Musandis</a:t>
            </a:r>
            <a:r>
              <a:rPr lang="fr-BE" dirty="0" smtClean="0"/>
              <a:t> </a:t>
            </a:r>
            <a:r>
              <a:rPr lang="fr-BE" dirty="0" err="1" smtClean="0"/>
              <a:t>dolentia</a:t>
            </a:r>
            <a:r>
              <a:rPr lang="fr-BE" dirty="0" smtClean="0"/>
              <a:t> qui </a:t>
            </a:r>
            <a:r>
              <a:rPr lang="fr-BE" dirty="0" err="1" smtClean="0"/>
              <a:t>ditat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9497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fac/entit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3491880" y="3717092"/>
            <a:ext cx="4320480" cy="54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lang="fr-BE" sz="2400" b="0" kern="1200" baseline="0" dirty="0" err="1" smtClean="0">
                <a:solidFill>
                  <a:srgbClr val="004E9C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algn="r"/>
            <a:r>
              <a:rPr lang="fr-BE" dirty="0" err="1" smtClean="0"/>
              <a:t>Laborunt</a:t>
            </a:r>
            <a:r>
              <a:rPr lang="fr-BE" dirty="0" smtClean="0"/>
              <a:t> </a:t>
            </a:r>
            <a:r>
              <a:rPr lang="fr-BE" dirty="0" err="1" smtClean="0"/>
              <a:t>eceaque</a:t>
            </a:r>
            <a:r>
              <a:rPr lang="fr-BE" dirty="0" smtClean="0"/>
              <a:t> </a:t>
            </a:r>
            <a:r>
              <a:rPr lang="fr-BE" dirty="0" err="1" smtClean="0"/>
              <a:t>eos</a:t>
            </a:r>
            <a:r>
              <a:rPr lang="fr-BE" dirty="0" smtClean="0"/>
              <a:t> </a:t>
            </a:r>
            <a:r>
              <a:rPr lang="fr-BE" dirty="0" err="1" smtClean="0"/>
              <a:t>ius</a:t>
            </a:r>
            <a:endParaRPr lang="fr-BE" dirty="0" smtClean="0"/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2000" y="3032956"/>
            <a:ext cx="7200000" cy="5472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r">
              <a:buNone/>
              <a:defRPr lang="fr-BE" sz="4000" b="1" kern="1200" spc="0" baseline="0" dirty="0" err="1" smtClean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algn="r"/>
            <a:r>
              <a:rPr lang="fr-BE" dirty="0" err="1" smtClean="0"/>
              <a:t>Musdandis</a:t>
            </a:r>
            <a:r>
              <a:rPr lang="fr-BE" dirty="0" smtClean="0"/>
              <a:t> </a:t>
            </a:r>
            <a:r>
              <a:rPr lang="fr-BE" dirty="0" err="1" smtClean="0"/>
              <a:t>dolentia</a:t>
            </a:r>
            <a:r>
              <a:rPr lang="fr-BE" dirty="0" smtClean="0"/>
              <a:t> qui </a:t>
            </a:r>
            <a:r>
              <a:rPr lang="fr-BE" dirty="0" err="1" smtClean="0"/>
              <a:t>ditat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7753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/>
          <p:cNvSpPr>
            <a:spLocks noGrp="1"/>
          </p:cNvSpPr>
          <p:nvPr>
            <p:ph type="pic" sz="quarter" idx="10"/>
          </p:nvPr>
        </p:nvSpPr>
        <p:spPr>
          <a:xfrm>
            <a:off x="1008063" y="1340892"/>
            <a:ext cx="7200900" cy="4824412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1130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/>
          <p:cNvSpPr>
            <a:spLocks noGrp="1"/>
          </p:cNvSpPr>
          <p:nvPr>
            <p:ph type="pic" sz="quarter" idx="10"/>
          </p:nvPr>
        </p:nvSpPr>
        <p:spPr>
          <a:xfrm>
            <a:off x="1006475" y="1340768"/>
            <a:ext cx="3529013" cy="2303462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3" name="Espace réservé pour une image  11"/>
          <p:cNvSpPr>
            <a:spLocks noGrp="1"/>
          </p:cNvSpPr>
          <p:nvPr>
            <p:ph type="pic" sz="quarter" idx="11"/>
          </p:nvPr>
        </p:nvSpPr>
        <p:spPr>
          <a:xfrm>
            <a:off x="4679391" y="1339200"/>
            <a:ext cx="3529013" cy="2303462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4" name="Espace réservé pour une image  11"/>
          <p:cNvSpPr>
            <a:spLocks noGrp="1"/>
          </p:cNvSpPr>
          <p:nvPr>
            <p:ph type="pic" sz="quarter" idx="12"/>
          </p:nvPr>
        </p:nvSpPr>
        <p:spPr>
          <a:xfrm>
            <a:off x="1007604" y="3789040"/>
            <a:ext cx="3529013" cy="2303462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5" name="Espace réservé pour une image  11"/>
          <p:cNvSpPr>
            <a:spLocks noGrp="1"/>
          </p:cNvSpPr>
          <p:nvPr>
            <p:ph type="pic" sz="quarter" idx="13"/>
          </p:nvPr>
        </p:nvSpPr>
        <p:spPr>
          <a:xfrm>
            <a:off x="4680012" y="3790800"/>
            <a:ext cx="3529013" cy="2303462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6888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2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3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4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5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6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7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8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9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65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87" r:id="rId2"/>
    <p:sldLayoutId id="214748364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0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28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85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2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075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20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00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83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036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560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92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04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12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8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53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53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36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4"/>
          <p:cNvSpPr txBox="1">
            <a:spLocks/>
          </p:cNvSpPr>
          <p:nvPr/>
        </p:nvSpPr>
        <p:spPr>
          <a:xfrm>
            <a:off x="-216532" y="2996952"/>
            <a:ext cx="9505056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2800" b="0" dirty="0" smtClean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sz="2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556" y="-1215516"/>
            <a:ext cx="11413268" cy="8260835"/>
          </a:xfrm>
          <a:prstGeom prst="rect">
            <a:avLst/>
          </a:prstGeom>
        </p:spPr>
      </p:pic>
      <p:sp>
        <p:nvSpPr>
          <p:cNvPr id="11" name="Espace réservé du texte 14"/>
          <p:cNvSpPr txBox="1">
            <a:spLocks/>
          </p:cNvSpPr>
          <p:nvPr/>
        </p:nvSpPr>
        <p:spPr>
          <a:xfrm>
            <a:off x="-432556" y="4484774"/>
            <a:ext cx="5436604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35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Chaire </a:t>
            </a:r>
            <a:r>
              <a:rPr lang="fr-BE" sz="35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Francqui</a:t>
            </a:r>
            <a:r>
              <a:rPr lang="fr-BE" sz="35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BE" sz="25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titre belge 2016-2017</a:t>
            </a:r>
            <a:endParaRPr lang="fr-BE" sz="3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sz="20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sz="35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Koen Geens</a:t>
            </a:r>
          </a:p>
          <a:p>
            <a:r>
              <a:rPr lang="fr-BE" sz="35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Les bénéfices privés    de contrôle »</a:t>
            </a:r>
          </a:p>
          <a:p>
            <a:endParaRPr lang="fr-BE" sz="2000" b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sz="25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08.03.2017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00" y="5803700"/>
            <a:ext cx="872673" cy="72122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992" y="5654756"/>
            <a:ext cx="835197" cy="101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4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4"/>
          <p:cNvSpPr txBox="1">
            <a:spLocks/>
          </p:cNvSpPr>
          <p:nvPr/>
        </p:nvSpPr>
        <p:spPr>
          <a:xfrm>
            <a:off x="106177" y="3429000"/>
            <a:ext cx="9036496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2400" b="0" dirty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texte 14"/>
          <p:cNvSpPr txBox="1">
            <a:spLocks/>
          </p:cNvSpPr>
          <p:nvPr/>
        </p:nvSpPr>
        <p:spPr>
          <a:xfrm>
            <a:off x="935596" y="1185142"/>
            <a:ext cx="7416824" cy="7316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0" dirty="0" smtClean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peut se produire au moment de la vente</a:t>
            </a:r>
            <a:endParaRPr lang="fr-BE" sz="2800" b="0" i="1" dirty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838200" y="1825625"/>
            <a:ext cx="7874260" cy="44116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BE" sz="2000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647564" y="1916831"/>
            <a:ext cx="7920880" cy="45005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BE" sz="2000" dirty="0" smtClean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</a:rPr>
              <a:t>Golden parachute pour le manager: son espoir (BPC)</a:t>
            </a: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Au cas de vente forcée/OPA hostile: </a:t>
            </a:r>
            <a:r>
              <a:rPr lang="fr-FR" sz="1600" dirty="0" err="1">
                <a:solidFill>
                  <a:schemeClr val="tx2"/>
                </a:solidFill>
              </a:rPr>
              <a:t>comp</a:t>
            </a:r>
            <a:r>
              <a:rPr lang="fr-FR" sz="1600" dirty="0">
                <a:solidFill>
                  <a:schemeClr val="tx2"/>
                </a:solidFill>
              </a:rPr>
              <a:t>. indemnité de préavis</a:t>
            </a: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Au cas d'OPA amicale: espoir du management </a:t>
            </a:r>
            <a:r>
              <a:rPr lang="fr-FR" sz="1600" dirty="0" smtClean="0">
                <a:solidFill>
                  <a:schemeClr val="tx2"/>
                </a:solidFill>
              </a:rPr>
              <a:t>en </a:t>
            </a:r>
            <a:r>
              <a:rPr lang="fr-FR" sz="1600" dirty="0">
                <a:solidFill>
                  <a:schemeClr val="tx2"/>
                </a:solidFill>
              </a:rPr>
              <a:t>échange de son support</a:t>
            </a: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Dans les deux cas: déception potentielle des actionnaires si prix trop bas</a:t>
            </a: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A distinguer de la rémunération de départ?</a:t>
            </a:r>
          </a:p>
          <a:p>
            <a:endParaRPr lang="fr-FR" sz="2000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</a:rPr>
              <a:t>Prime de </a:t>
            </a:r>
            <a:r>
              <a:rPr lang="fr-FR" sz="2000" dirty="0" smtClean="0">
                <a:solidFill>
                  <a:schemeClr val="tx2"/>
                </a:solidFill>
              </a:rPr>
              <a:t>contrôle </a:t>
            </a:r>
            <a:r>
              <a:rPr lang="fr-FR" sz="2000" dirty="0">
                <a:solidFill>
                  <a:schemeClr val="tx2"/>
                </a:solidFill>
              </a:rPr>
              <a:t>de l'actionnaire de </a:t>
            </a:r>
            <a:r>
              <a:rPr lang="fr-FR" sz="2000" dirty="0" smtClean="0">
                <a:solidFill>
                  <a:schemeClr val="tx2"/>
                </a:solidFill>
              </a:rPr>
              <a:t>contrôle</a:t>
            </a:r>
            <a:r>
              <a:rPr lang="fr-FR" sz="2000" dirty="0">
                <a:solidFill>
                  <a:schemeClr val="tx2"/>
                </a:solidFill>
              </a:rPr>
              <a:t>: son espoir (BPC)</a:t>
            </a: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Espoir du contrôlant en échange pour son expertise: ex. Warren Buffet</a:t>
            </a: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Déception des minoritaires que leur guide ne quitte: 'droit' de suite? </a:t>
            </a:r>
          </a:p>
        </p:txBody>
      </p:sp>
    </p:spTree>
    <p:extLst>
      <p:ext uri="{BB962C8B-B14F-4D97-AF65-F5344CB8AC3E}">
        <p14:creationId xmlns:p14="http://schemas.microsoft.com/office/powerpoint/2010/main" val="3884090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4"/>
          <p:cNvSpPr txBox="1">
            <a:spLocks/>
          </p:cNvSpPr>
          <p:nvPr/>
        </p:nvSpPr>
        <p:spPr>
          <a:xfrm>
            <a:off x="106177" y="3429000"/>
            <a:ext cx="9036496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2400" b="0" dirty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texte 14"/>
          <p:cNvSpPr txBox="1">
            <a:spLocks/>
          </p:cNvSpPr>
          <p:nvPr/>
        </p:nvSpPr>
        <p:spPr>
          <a:xfrm>
            <a:off x="935596" y="1185142"/>
            <a:ext cx="7416824" cy="7316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0" dirty="0" smtClean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 de contrôle – offre obligatoire</a:t>
            </a:r>
            <a:endParaRPr lang="fr-BE" sz="2800" b="0" i="1" dirty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838200" y="1825625"/>
            <a:ext cx="7874260" cy="44116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BE" sz="2000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647564" y="1916831"/>
            <a:ext cx="7920880" cy="45005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BE" sz="2000" dirty="0" smtClean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</a:rPr>
              <a:t>Quelle est la raison pour l'acheteur de payer une prime au contrôlant?</a:t>
            </a: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Prime offerte à chaque action: expectation de meilleure rentabilité</a:t>
            </a: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Prime offerte au paquet de </a:t>
            </a:r>
            <a:r>
              <a:rPr lang="fr-FR" sz="1600" dirty="0" smtClean="0">
                <a:solidFill>
                  <a:schemeClr val="tx2"/>
                </a:solidFill>
              </a:rPr>
              <a:t>contrôle</a:t>
            </a:r>
            <a:r>
              <a:rPr lang="fr-FR" sz="1600" dirty="0">
                <a:solidFill>
                  <a:schemeClr val="tx2"/>
                </a:solidFill>
              </a:rPr>
              <a:t>: plus de valeur parce que donnant la </a:t>
            </a:r>
            <a:r>
              <a:rPr lang="fr-FR" sz="1600" dirty="0" smtClean="0">
                <a:solidFill>
                  <a:schemeClr val="tx2"/>
                </a:solidFill>
              </a:rPr>
              <a:t>maîtrise</a:t>
            </a:r>
          </a:p>
          <a:p>
            <a:pPr marL="457200" lvl="1" indent="0">
              <a:buNone/>
            </a:pPr>
            <a:endParaRPr lang="fr-FR" sz="1600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</a:rPr>
              <a:t>Quel est le fondement d'une 'interdiction' de la prime de </a:t>
            </a:r>
            <a:r>
              <a:rPr lang="fr-FR" sz="2000" dirty="0" smtClean="0">
                <a:solidFill>
                  <a:schemeClr val="tx2"/>
                </a:solidFill>
              </a:rPr>
              <a:t>contrôle</a:t>
            </a:r>
            <a:r>
              <a:rPr lang="fr-FR" sz="2000" dirty="0">
                <a:solidFill>
                  <a:schemeClr val="tx2"/>
                </a:solidFill>
              </a:rPr>
              <a:t>?</a:t>
            </a: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ancienne doctrine de la Commission Bancaire: </a:t>
            </a:r>
            <a:r>
              <a:rPr lang="fr-FR" sz="1600" dirty="0" err="1">
                <a:solidFill>
                  <a:schemeClr val="tx2"/>
                </a:solidFill>
              </a:rPr>
              <a:t>fiduciairy</a:t>
            </a:r>
            <a:r>
              <a:rPr lang="fr-FR" sz="1600" dirty="0">
                <a:solidFill>
                  <a:schemeClr val="tx2"/>
                </a:solidFill>
              </a:rPr>
              <a:t> </a:t>
            </a:r>
            <a:r>
              <a:rPr lang="fr-FR" sz="1600" dirty="0" err="1">
                <a:solidFill>
                  <a:schemeClr val="tx2"/>
                </a:solidFill>
              </a:rPr>
              <a:t>duty</a:t>
            </a:r>
            <a:r>
              <a:rPr lang="fr-FR" sz="1600" dirty="0">
                <a:solidFill>
                  <a:schemeClr val="tx2"/>
                </a:solidFill>
              </a:rPr>
              <a:t> du vendeur</a:t>
            </a: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arrêté royal De Benedetti 8 novembre 1989: devoir d'égalité pour l'acheteur</a:t>
            </a: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directive européenne 2004/25: </a:t>
            </a:r>
          </a:p>
          <a:p>
            <a:pPr lvl="2"/>
            <a:r>
              <a:rPr lang="fr-FR" sz="1200" dirty="0">
                <a:solidFill>
                  <a:schemeClr val="tx2"/>
                </a:solidFill>
              </a:rPr>
              <a:t>devoir d'égalité si dépassement du seuil de 30% </a:t>
            </a:r>
          </a:p>
          <a:p>
            <a:pPr lvl="2"/>
            <a:r>
              <a:rPr lang="fr-FR" sz="1200" dirty="0" err="1">
                <a:solidFill>
                  <a:schemeClr val="tx2"/>
                </a:solidFill>
              </a:rPr>
              <a:t>market</a:t>
            </a:r>
            <a:r>
              <a:rPr lang="fr-FR" sz="1200" dirty="0">
                <a:solidFill>
                  <a:schemeClr val="tx2"/>
                </a:solidFill>
              </a:rPr>
              <a:t> for </a:t>
            </a:r>
            <a:r>
              <a:rPr lang="fr-FR" sz="1200" dirty="0" err="1">
                <a:solidFill>
                  <a:schemeClr val="tx2"/>
                </a:solidFill>
              </a:rPr>
              <a:t>corporate</a:t>
            </a:r>
            <a:r>
              <a:rPr lang="fr-FR" sz="1200" dirty="0">
                <a:solidFill>
                  <a:schemeClr val="tx2"/>
                </a:solidFill>
              </a:rPr>
              <a:t> control: à 30% plus de possibilité de </a:t>
            </a:r>
            <a:r>
              <a:rPr lang="fr-FR" sz="1200" dirty="0" smtClean="0">
                <a:solidFill>
                  <a:schemeClr val="tx2"/>
                </a:solidFill>
              </a:rPr>
              <a:t>contre-offre</a:t>
            </a:r>
          </a:p>
          <a:p>
            <a:pPr marL="914400" lvl="2" indent="0">
              <a:buNone/>
            </a:pPr>
            <a:endParaRPr lang="fr-FR" sz="1200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</a:rPr>
              <a:t>Au niveau de l'efficience: certaines reprises souhaitables ne se feront plus (mettre en balance vs. déception éventuelle de l'actionnaire)</a:t>
            </a:r>
          </a:p>
          <a:p>
            <a:endParaRPr lang="fr-FR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84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4"/>
          <p:cNvSpPr txBox="1">
            <a:spLocks/>
          </p:cNvSpPr>
          <p:nvPr/>
        </p:nvSpPr>
        <p:spPr>
          <a:xfrm>
            <a:off x="106177" y="3429000"/>
            <a:ext cx="9036496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2400" b="0" dirty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texte 14"/>
          <p:cNvSpPr txBox="1">
            <a:spLocks/>
          </p:cNvSpPr>
          <p:nvPr/>
        </p:nvSpPr>
        <p:spPr>
          <a:xfrm>
            <a:off x="935596" y="1185142"/>
            <a:ext cx="7416824" cy="7316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0" dirty="0" smtClean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Golden parachute</a:t>
            </a:r>
            <a:endParaRPr lang="fr-BE" sz="2800" b="0" i="1" dirty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838200" y="1825625"/>
            <a:ext cx="7874260" cy="44116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BE" sz="2000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647564" y="1916831"/>
            <a:ext cx="7920880" cy="45005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BE" sz="2000" dirty="0" smtClean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</a:rPr>
              <a:t>OPA hostile: obligation que la société-cible s'est imposée en cas de changement de contrôle= droit ou option accordé(s) à un 'tiers'</a:t>
            </a: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est présumée être un mécanisme de défense</a:t>
            </a: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requiert une décision de l'AG </a:t>
            </a:r>
            <a:r>
              <a:rPr lang="fr-FR" sz="1600" i="1" dirty="0">
                <a:solidFill>
                  <a:schemeClr val="tx2"/>
                </a:solidFill>
              </a:rPr>
              <a:t>in </a:t>
            </a:r>
            <a:r>
              <a:rPr lang="fr-FR" sz="1600" i="1" dirty="0" err="1">
                <a:solidFill>
                  <a:schemeClr val="tx2"/>
                </a:solidFill>
              </a:rPr>
              <a:t>tempore</a:t>
            </a:r>
            <a:r>
              <a:rPr lang="fr-FR" sz="1600" i="1" dirty="0">
                <a:solidFill>
                  <a:schemeClr val="tx2"/>
                </a:solidFill>
              </a:rPr>
              <a:t> non </a:t>
            </a:r>
            <a:r>
              <a:rPr lang="fr-FR" sz="1600" i="1" dirty="0" err="1">
                <a:solidFill>
                  <a:schemeClr val="tx2"/>
                </a:solidFill>
              </a:rPr>
              <a:t>suspecto</a:t>
            </a:r>
            <a:endParaRPr lang="fr-FR" sz="1600" i="1" dirty="0">
              <a:solidFill>
                <a:schemeClr val="tx2"/>
              </a:solidFill>
            </a:endParaRP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dépôt au greffe (transparence vis-à-vis un repreneur potentiel)</a:t>
            </a:r>
          </a:p>
          <a:p>
            <a:r>
              <a:rPr lang="fr-FR" sz="2000" dirty="0">
                <a:solidFill>
                  <a:schemeClr val="tx2"/>
                </a:solidFill>
              </a:rPr>
              <a:t> OPA amicale: avantages accordés aux managers lors d'une OPA par le repreneur</a:t>
            </a: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sont considérés comme un élément du prix qui doit être partagé avec les actionnaires</a:t>
            </a:r>
          </a:p>
          <a:p>
            <a:r>
              <a:rPr lang="fr-FR" sz="2000" dirty="0">
                <a:solidFill>
                  <a:schemeClr val="tx2"/>
                </a:solidFill>
              </a:rPr>
              <a:t>Devoir de </a:t>
            </a:r>
            <a:r>
              <a:rPr lang="fr-FR" sz="2000" dirty="0" smtClean="0">
                <a:solidFill>
                  <a:schemeClr val="tx2"/>
                </a:solidFill>
              </a:rPr>
              <a:t>transparence </a:t>
            </a:r>
            <a:r>
              <a:rPr lang="fr-FR" sz="2000" dirty="0">
                <a:solidFill>
                  <a:schemeClr val="tx2"/>
                </a:solidFill>
              </a:rPr>
              <a:t>ou devoir de partager peuvent décourager une politique de long terme ou empêcher une reprise souhaitable</a:t>
            </a:r>
          </a:p>
        </p:txBody>
      </p:sp>
    </p:spTree>
    <p:extLst>
      <p:ext uri="{BB962C8B-B14F-4D97-AF65-F5344CB8AC3E}">
        <p14:creationId xmlns:p14="http://schemas.microsoft.com/office/powerpoint/2010/main" val="2439195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4"/>
          <p:cNvSpPr txBox="1">
            <a:spLocks/>
          </p:cNvSpPr>
          <p:nvPr/>
        </p:nvSpPr>
        <p:spPr>
          <a:xfrm>
            <a:off x="106177" y="3429000"/>
            <a:ext cx="9036496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2400" b="0" dirty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texte 14"/>
          <p:cNvSpPr txBox="1">
            <a:spLocks/>
          </p:cNvSpPr>
          <p:nvPr/>
        </p:nvSpPr>
        <p:spPr>
          <a:xfrm>
            <a:off x="935596" y="1185142"/>
            <a:ext cx="7416824" cy="7316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BE" sz="2800" b="0" dirty="0" smtClean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règlementation des ‘bons’ profits privés de contrôle est-elle bénéfique? Mieux le silence?</a:t>
            </a:r>
            <a:endParaRPr lang="fr-BE" sz="2800" b="0" dirty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838200" y="1825625"/>
            <a:ext cx="7874260" cy="44116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BE" sz="2000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647564" y="1916831"/>
            <a:ext cx="7920880" cy="45005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BE" sz="2000" dirty="0" smtClean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</a:rPr>
              <a:t>Si ces profits ne peuvent pas être appropriés dans une société cotée, le risque est que cette société ne soit pas cotée (</a:t>
            </a:r>
            <a:r>
              <a:rPr lang="fr-FR" sz="2000" dirty="0" err="1">
                <a:solidFill>
                  <a:schemeClr val="tx2"/>
                </a:solidFill>
              </a:rPr>
              <a:t>p.e</a:t>
            </a:r>
            <a:r>
              <a:rPr lang="fr-FR" sz="2000" dirty="0">
                <a:solidFill>
                  <a:schemeClr val="tx2"/>
                </a:solidFill>
              </a:rPr>
              <a:t>. si les mécanismes de défense sont interdits</a:t>
            </a:r>
            <a:r>
              <a:rPr lang="fr-FR" sz="2000" dirty="0" smtClean="0">
                <a:solidFill>
                  <a:schemeClr val="tx2"/>
                </a:solidFill>
              </a:rPr>
              <a:t>)</a:t>
            </a:r>
          </a:p>
          <a:p>
            <a:pPr marL="0" indent="0">
              <a:buNone/>
            </a:pPr>
            <a:endParaRPr lang="fr-FR" sz="2000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</a:rPr>
              <a:t>En cas de cotation, la règlementation boursière qui veut empêcher les BPC l'incite à l'évader (</a:t>
            </a:r>
            <a:r>
              <a:rPr lang="fr-FR" sz="2000" dirty="0" err="1">
                <a:solidFill>
                  <a:schemeClr val="tx2"/>
                </a:solidFill>
              </a:rPr>
              <a:t>p.e</a:t>
            </a:r>
            <a:r>
              <a:rPr lang="fr-FR" sz="2000" dirty="0">
                <a:solidFill>
                  <a:schemeClr val="tx2"/>
                </a:solidFill>
              </a:rPr>
              <a:t>. maintien du </a:t>
            </a:r>
            <a:r>
              <a:rPr lang="fr-FR" sz="2000" dirty="0" smtClean="0">
                <a:solidFill>
                  <a:schemeClr val="tx2"/>
                </a:solidFill>
              </a:rPr>
              <a:t>contrôle </a:t>
            </a:r>
            <a:r>
              <a:rPr lang="fr-FR" sz="2000" dirty="0">
                <a:solidFill>
                  <a:schemeClr val="tx2"/>
                </a:solidFill>
              </a:rPr>
              <a:t>pour avoir la main libre</a:t>
            </a:r>
            <a:r>
              <a:rPr lang="fr-FR" sz="2000" dirty="0" smtClean="0">
                <a:solidFill>
                  <a:schemeClr val="tx2"/>
                </a:solidFill>
              </a:rPr>
              <a:t>)</a:t>
            </a:r>
          </a:p>
          <a:p>
            <a:pPr marL="0" indent="0">
              <a:buNone/>
            </a:pPr>
            <a:endParaRPr lang="fr-FR" sz="2000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</a:rPr>
              <a:t>En fin de compte, si le BPC doit être partagé en cas de vente du paquet de </a:t>
            </a:r>
            <a:r>
              <a:rPr lang="fr-FR" sz="2000" dirty="0" smtClean="0">
                <a:solidFill>
                  <a:schemeClr val="tx2"/>
                </a:solidFill>
              </a:rPr>
              <a:t>contrôle </a:t>
            </a:r>
            <a:r>
              <a:rPr lang="fr-FR" sz="2000" dirty="0">
                <a:solidFill>
                  <a:schemeClr val="tx2"/>
                </a:solidFill>
              </a:rPr>
              <a:t>dans une société cotée, la vente n'aura fréquemment pas lieu (</a:t>
            </a:r>
            <a:r>
              <a:rPr lang="fr-FR" sz="2000" dirty="0" err="1">
                <a:solidFill>
                  <a:schemeClr val="tx2"/>
                </a:solidFill>
              </a:rPr>
              <a:t>p.e</a:t>
            </a:r>
            <a:r>
              <a:rPr lang="fr-FR" sz="2000" dirty="0">
                <a:solidFill>
                  <a:schemeClr val="tx2"/>
                </a:solidFill>
              </a:rPr>
              <a:t>. pour éviter l'offre publique obligatoire</a:t>
            </a:r>
            <a:r>
              <a:rPr lang="fr-FR" sz="2000" dirty="0" smtClean="0">
                <a:solidFill>
                  <a:schemeClr val="tx2"/>
                </a:solidFill>
              </a:rPr>
              <a:t>)</a:t>
            </a:r>
            <a:endParaRPr lang="fr-FR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44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4"/>
          <p:cNvSpPr txBox="1">
            <a:spLocks/>
          </p:cNvSpPr>
          <p:nvPr/>
        </p:nvSpPr>
        <p:spPr>
          <a:xfrm>
            <a:off x="106177" y="3429000"/>
            <a:ext cx="9036496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2400" b="0" dirty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texte 14"/>
          <p:cNvSpPr txBox="1">
            <a:spLocks/>
          </p:cNvSpPr>
          <p:nvPr/>
        </p:nvSpPr>
        <p:spPr>
          <a:xfrm>
            <a:off x="1024025" y="1196752"/>
            <a:ext cx="7200800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BE" sz="2800" b="0" dirty="0" err="1" smtClean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Relisons</a:t>
            </a:r>
            <a:r>
              <a:rPr lang="nl-BE" sz="2800" b="0" dirty="0" smtClean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2800" b="0" dirty="0" err="1" smtClean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Berle</a:t>
            </a:r>
            <a:r>
              <a:rPr lang="nl-BE" sz="2800" b="0" dirty="0" smtClean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Means</a:t>
            </a:r>
            <a:endParaRPr lang="fr-BE" sz="2800" b="0" dirty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838200" y="1825625"/>
            <a:ext cx="7190184" cy="426767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2000" dirty="0" smtClean="0">
              <a:solidFill>
                <a:schemeClr val="tx2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151620" y="2132856"/>
            <a:ext cx="637270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i="1" dirty="0" smtClean="0">
              <a:solidFill>
                <a:schemeClr val="tx2"/>
              </a:solidFill>
            </a:endParaRPr>
          </a:p>
          <a:p>
            <a:endParaRPr lang="en-US" i="1" dirty="0">
              <a:solidFill>
                <a:schemeClr val="tx2"/>
              </a:solidFill>
            </a:endParaRPr>
          </a:p>
          <a:p>
            <a:r>
              <a:rPr lang="en-US" sz="2000" i="1" dirty="0" smtClean="0">
                <a:solidFill>
                  <a:schemeClr val="tx2"/>
                </a:solidFill>
              </a:rPr>
              <a:t>“The </a:t>
            </a:r>
            <a:r>
              <a:rPr lang="en-US" sz="2000" i="1" dirty="0">
                <a:solidFill>
                  <a:schemeClr val="tx2"/>
                </a:solidFill>
              </a:rPr>
              <a:t>traditional logic of profits when thus applied to the modern corporation would indicate that if profits must be distributed either to the owners or to the control, only a fair return to capital should be distributed to the owners; while the remainder should go to control as an inducement to the most efficient ultimate management”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797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4"/>
          <p:cNvSpPr txBox="1">
            <a:spLocks/>
          </p:cNvSpPr>
          <p:nvPr/>
        </p:nvSpPr>
        <p:spPr>
          <a:xfrm>
            <a:off x="106177" y="3429000"/>
            <a:ext cx="9036496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2400" b="0" dirty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texte 14"/>
          <p:cNvSpPr txBox="1">
            <a:spLocks/>
          </p:cNvSpPr>
          <p:nvPr/>
        </p:nvSpPr>
        <p:spPr>
          <a:xfrm>
            <a:off x="1024025" y="1279525"/>
            <a:ext cx="7200800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BE" sz="2800" b="0" dirty="0" err="1" smtClean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C’est</a:t>
            </a:r>
            <a:r>
              <a:rPr lang="nl-BE" sz="2800" b="0" dirty="0" smtClean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2800" b="0" dirty="0" err="1" smtClean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quoi</a:t>
            </a:r>
            <a:r>
              <a:rPr lang="nl-BE" sz="2800" b="0" dirty="0" smtClean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2800" b="0" dirty="0" err="1" smtClean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exactement</a:t>
            </a:r>
            <a:r>
              <a:rPr lang="nl-BE" sz="2800" b="0" dirty="0" smtClean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nl-BE" sz="2800" b="0" dirty="0" err="1" smtClean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Entrepreneurial</a:t>
            </a:r>
            <a:r>
              <a:rPr lang="nl-BE" sz="2800" b="0" dirty="0" smtClean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BE" sz="2800" b="0" dirty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838200" y="1825625"/>
            <a:ext cx="7730244" cy="44116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BE" sz="2000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838200" y="1825625"/>
            <a:ext cx="7586228" cy="45917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2000" dirty="0" smtClean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</a:rPr>
              <a:t>Bénéfices: est-ce que c'est </a:t>
            </a:r>
            <a:r>
              <a:rPr lang="fr-FR" sz="2000" dirty="0" smtClean="0">
                <a:solidFill>
                  <a:schemeClr val="tx2"/>
                </a:solidFill>
              </a:rPr>
              <a:t>nécessairement </a:t>
            </a:r>
            <a:r>
              <a:rPr lang="fr-FR" sz="2000" dirty="0">
                <a:solidFill>
                  <a:schemeClr val="tx2"/>
                </a:solidFill>
              </a:rPr>
              <a:t>pécuniaire?</a:t>
            </a: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Interdiction du vol: </a:t>
            </a:r>
            <a:r>
              <a:rPr lang="fr-FR" sz="1600" i="1" dirty="0" err="1">
                <a:solidFill>
                  <a:schemeClr val="tx2"/>
                </a:solidFill>
              </a:rPr>
              <a:t>bad</a:t>
            </a:r>
            <a:endParaRPr lang="fr-FR" sz="1600" i="1" dirty="0">
              <a:solidFill>
                <a:schemeClr val="tx2"/>
              </a:solidFill>
            </a:endParaRP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Il est difficile d'éviter le </a:t>
            </a:r>
            <a:r>
              <a:rPr lang="fr-FR" sz="1600" dirty="0" err="1">
                <a:solidFill>
                  <a:schemeClr val="tx2"/>
                </a:solidFill>
              </a:rPr>
              <a:t>shirking</a:t>
            </a:r>
            <a:r>
              <a:rPr lang="fr-FR" sz="1600" dirty="0">
                <a:solidFill>
                  <a:schemeClr val="tx2"/>
                </a:solidFill>
              </a:rPr>
              <a:t> (ex. </a:t>
            </a:r>
            <a:r>
              <a:rPr lang="fr-FR" sz="1600" dirty="0" err="1">
                <a:solidFill>
                  <a:schemeClr val="tx2"/>
                </a:solidFill>
              </a:rPr>
              <a:t>perquisites</a:t>
            </a:r>
            <a:r>
              <a:rPr lang="fr-FR" sz="1600" dirty="0" smtClean="0">
                <a:solidFill>
                  <a:schemeClr val="tx2"/>
                </a:solidFill>
              </a:rPr>
              <a:t>): </a:t>
            </a:r>
            <a:r>
              <a:rPr lang="fr-FR" sz="1600" i="1" dirty="0" err="1" smtClean="0">
                <a:solidFill>
                  <a:schemeClr val="tx2"/>
                </a:solidFill>
              </a:rPr>
              <a:t>ugly</a:t>
            </a:r>
            <a:endParaRPr lang="fr-FR" sz="1600" i="1" dirty="0">
              <a:solidFill>
                <a:schemeClr val="tx2"/>
              </a:solidFill>
            </a:endParaRP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Mais le prestige qui sera monnayé un jour est bénéfique: </a:t>
            </a:r>
            <a:r>
              <a:rPr lang="fr-FR" sz="1600" dirty="0" smtClean="0">
                <a:solidFill>
                  <a:schemeClr val="tx2"/>
                </a:solidFill>
              </a:rPr>
              <a:t>idiosyncratique/</a:t>
            </a:r>
            <a:r>
              <a:rPr lang="fr-FR" sz="1600" i="1" dirty="0" smtClean="0">
                <a:solidFill>
                  <a:schemeClr val="tx2"/>
                </a:solidFill>
              </a:rPr>
              <a:t>good</a:t>
            </a:r>
            <a:endParaRPr lang="fr-FR" sz="1600" i="1" dirty="0">
              <a:solidFill>
                <a:schemeClr val="tx2"/>
              </a:solidFill>
            </a:endParaRPr>
          </a:p>
          <a:p>
            <a:endParaRPr lang="fr-FR" sz="2000" dirty="0" smtClean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</a:rPr>
              <a:t>Privé: réservé aux </a:t>
            </a:r>
            <a:r>
              <a:rPr lang="fr-FR" sz="2000" dirty="0" err="1">
                <a:solidFill>
                  <a:schemeClr val="tx2"/>
                </a:solidFill>
              </a:rPr>
              <a:t>contrôlants</a:t>
            </a:r>
            <a:r>
              <a:rPr lang="fr-FR" sz="2000" dirty="0">
                <a:solidFill>
                  <a:schemeClr val="tx2"/>
                </a:solidFill>
              </a:rPr>
              <a:t>, ne naît pas ou disparaît au moins </a:t>
            </a:r>
            <a:r>
              <a:rPr lang="fr-FR" sz="2000" dirty="0" smtClean="0">
                <a:solidFill>
                  <a:schemeClr val="tx2"/>
                </a:solidFill>
              </a:rPr>
              <a:t>partiellement </a:t>
            </a:r>
            <a:r>
              <a:rPr lang="fr-FR" sz="2000" dirty="0">
                <a:solidFill>
                  <a:schemeClr val="tx2"/>
                </a:solidFill>
              </a:rPr>
              <a:t>si </a:t>
            </a:r>
            <a:r>
              <a:rPr lang="fr-FR" sz="2000" dirty="0" smtClean="0">
                <a:solidFill>
                  <a:schemeClr val="tx2"/>
                </a:solidFill>
              </a:rPr>
              <a:t>élargi </a:t>
            </a:r>
            <a:r>
              <a:rPr lang="fr-FR" sz="2000" dirty="0">
                <a:solidFill>
                  <a:schemeClr val="tx2"/>
                </a:solidFill>
              </a:rPr>
              <a:t>à tout le monde</a:t>
            </a: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Fait partie de la définition même de BPC (ex. prime de </a:t>
            </a:r>
            <a:r>
              <a:rPr lang="fr-FR" sz="1600" dirty="0" smtClean="0">
                <a:solidFill>
                  <a:schemeClr val="tx2"/>
                </a:solidFill>
              </a:rPr>
              <a:t>contrôle)</a:t>
            </a:r>
          </a:p>
          <a:p>
            <a:pPr lvl="1"/>
            <a:endParaRPr lang="fr-FR" sz="1600" dirty="0">
              <a:solidFill>
                <a:schemeClr val="tx2"/>
              </a:solidFill>
            </a:endParaRPr>
          </a:p>
          <a:p>
            <a:r>
              <a:rPr lang="fr-FR" sz="2000" dirty="0" smtClean="0">
                <a:solidFill>
                  <a:schemeClr val="tx2"/>
                </a:solidFill>
              </a:rPr>
              <a:t>Contrôle</a:t>
            </a:r>
            <a:r>
              <a:rPr lang="fr-FR" sz="2000" dirty="0">
                <a:solidFill>
                  <a:schemeClr val="tx2"/>
                </a:solidFill>
              </a:rPr>
              <a:t>: un </a:t>
            </a:r>
            <a:r>
              <a:rPr lang="fr-FR" sz="2000" dirty="0" smtClean="0">
                <a:solidFill>
                  <a:schemeClr val="tx2"/>
                </a:solidFill>
              </a:rPr>
              <a:t>contrôle </a:t>
            </a:r>
            <a:r>
              <a:rPr lang="fr-FR" sz="2000" dirty="0">
                <a:solidFill>
                  <a:schemeClr val="tx2"/>
                </a:solidFill>
              </a:rPr>
              <a:t>factuel, d'un actionnaire ou du management</a:t>
            </a: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L'appropriation correcte est seulement possible grâce au (silence du) droit </a:t>
            </a:r>
            <a:endParaRPr lang="fr-FR" sz="16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34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4"/>
          <p:cNvSpPr txBox="1">
            <a:spLocks/>
          </p:cNvSpPr>
          <p:nvPr/>
        </p:nvSpPr>
        <p:spPr>
          <a:xfrm>
            <a:off x="106177" y="3429000"/>
            <a:ext cx="9036496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2400" b="0" dirty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texte 14"/>
          <p:cNvSpPr txBox="1">
            <a:spLocks/>
          </p:cNvSpPr>
          <p:nvPr/>
        </p:nvSpPr>
        <p:spPr>
          <a:xfrm>
            <a:off x="1030914" y="1276350"/>
            <a:ext cx="7200800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BE" sz="2800" b="0" dirty="0" smtClean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peut se </a:t>
            </a:r>
            <a:r>
              <a:rPr lang="nl-BE" sz="2800" b="0" dirty="0" err="1" smtClean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produire</a:t>
            </a:r>
            <a:r>
              <a:rPr lang="nl-BE" sz="2800" b="0" dirty="0" smtClean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cours de route</a:t>
            </a:r>
            <a:endParaRPr lang="fr-BE" sz="2800" b="0" i="1" dirty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838200" y="1825625"/>
            <a:ext cx="7874260" cy="44116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BE" sz="2000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647564" y="1825625"/>
            <a:ext cx="8208912" cy="45917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2000" dirty="0" smtClean="0">
              <a:solidFill>
                <a:schemeClr val="tx2"/>
              </a:solidFill>
            </a:endParaRPr>
          </a:p>
          <a:p>
            <a:r>
              <a:rPr lang="fr-FR" sz="2000" dirty="0" err="1">
                <a:solidFill>
                  <a:schemeClr val="tx2"/>
                </a:solidFill>
              </a:rPr>
              <a:t>Related</a:t>
            </a:r>
            <a:r>
              <a:rPr lang="fr-FR" sz="2000" dirty="0">
                <a:solidFill>
                  <a:schemeClr val="tx2"/>
                </a:solidFill>
              </a:rPr>
              <a:t> party </a:t>
            </a:r>
            <a:r>
              <a:rPr lang="fr-FR" sz="2000" dirty="0" smtClean="0">
                <a:solidFill>
                  <a:schemeClr val="tx2"/>
                </a:solidFill>
              </a:rPr>
              <a:t>transactions</a:t>
            </a:r>
          </a:p>
          <a:p>
            <a:pPr lvl="1"/>
            <a:r>
              <a:rPr lang="fr-FR" sz="1600" dirty="0" smtClean="0">
                <a:solidFill>
                  <a:schemeClr val="tx2"/>
                </a:solidFill>
              </a:rPr>
              <a:t>contrats </a:t>
            </a:r>
            <a:r>
              <a:rPr lang="fr-FR" sz="1600" dirty="0">
                <a:solidFill>
                  <a:schemeClr val="tx2"/>
                </a:solidFill>
              </a:rPr>
              <a:t>avec l'administrateur ou le dirigeant: conflit d'intérêt  </a:t>
            </a:r>
            <a:endParaRPr lang="fr-FR" sz="1600" dirty="0" smtClean="0">
              <a:solidFill>
                <a:schemeClr val="tx2"/>
              </a:solidFill>
            </a:endParaRPr>
          </a:p>
          <a:p>
            <a:pPr lvl="1"/>
            <a:r>
              <a:rPr lang="fr-FR" sz="1600" dirty="0" smtClean="0">
                <a:solidFill>
                  <a:schemeClr val="tx2"/>
                </a:solidFill>
              </a:rPr>
              <a:t>contrats </a:t>
            </a:r>
            <a:r>
              <a:rPr lang="fr-FR" sz="1600" dirty="0">
                <a:solidFill>
                  <a:schemeClr val="tx2"/>
                </a:solidFill>
              </a:rPr>
              <a:t>avec l'actionnaire de </a:t>
            </a:r>
            <a:r>
              <a:rPr lang="fr-FR" sz="1600" dirty="0" smtClean="0">
                <a:solidFill>
                  <a:schemeClr val="tx2"/>
                </a:solidFill>
              </a:rPr>
              <a:t>contrôle</a:t>
            </a:r>
            <a:r>
              <a:rPr lang="fr-FR" sz="1600" dirty="0">
                <a:solidFill>
                  <a:schemeClr val="tx2"/>
                </a:solidFill>
              </a:rPr>
              <a:t>: protéger les minoritaires</a:t>
            </a:r>
          </a:p>
          <a:p>
            <a:pPr marL="0" indent="0">
              <a:buNone/>
            </a:pPr>
            <a:endParaRPr lang="fr-FR" sz="2000" dirty="0" smtClean="0">
              <a:solidFill>
                <a:schemeClr val="tx2"/>
              </a:solidFill>
            </a:endParaRPr>
          </a:p>
          <a:p>
            <a:r>
              <a:rPr lang="fr-FR" sz="2000" dirty="0" smtClean="0">
                <a:solidFill>
                  <a:schemeClr val="tx2"/>
                </a:solidFill>
              </a:rPr>
              <a:t>Tantièmes </a:t>
            </a:r>
            <a:r>
              <a:rPr lang="fr-FR" sz="2000" dirty="0">
                <a:solidFill>
                  <a:schemeClr val="tx2"/>
                </a:solidFill>
              </a:rPr>
              <a:t>ou rémunérations des administrateurs et </a:t>
            </a:r>
            <a:r>
              <a:rPr lang="fr-FR" sz="2000" dirty="0" smtClean="0">
                <a:solidFill>
                  <a:schemeClr val="tx2"/>
                </a:solidFill>
              </a:rPr>
              <a:t>managers </a:t>
            </a:r>
          </a:p>
          <a:p>
            <a:pPr lvl="1"/>
            <a:r>
              <a:rPr lang="fr-FR" sz="1600" dirty="0" smtClean="0">
                <a:solidFill>
                  <a:schemeClr val="tx2"/>
                </a:solidFill>
              </a:rPr>
              <a:t>tantièmes </a:t>
            </a:r>
            <a:r>
              <a:rPr lang="fr-FR" sz="1600" dirty="0">
                <a:solidFill>
                  <a:schemeClr val="tx2"/>
                </a:solidFill>
              </a:rPr>
              <a:t>sont des 'dividendes' pour administrateurs: mêmes limites </a:t>
            </a:r>
            <a:endParaRPr lang="fr-FR" sz="1600" dirty="0" smtClean="0">
              <a:solidFill>
                <a:schemeClr val="tx2"/>
              </a:solidFill>
            </a:endParaRPr>
          </a:p>
          <a:p>
            <a:pPr lvl="1"/>
            <a:r>
              <a:rPr lang="fr-FR" sz="1600" dirty="0" smtClean="0">
                <a:solidFill>
                  <a:schemeClr val="tx2"/>
                </a:solidFill>
              </a:rPr>
              <a:t>rémunérations </a:t>
            </a:r>
            <a:r>
              <a:rPr lang="fr-FR" sz="1600" dirty="0">
                <a:solidFill>
                  <a:schemeClr val="tx2"/>
                </a:solidFill>
              </a:rPr>
              <a:t>fixes ou variables: certaines proportions </a:t>
            </a:r>
            <a:endParaRPr lang="fr-FR" sz="1600" dirty="0" smtClean="0">
              <a:solidFill>
                <a:schemeClr val="tx2"/>
              </a:solidFill>
            </a:endParaRPr>
          </a:p>
          <a:p>
            <a:pPr lvl="1"/>
            <a:r>
              <a:rPr lang="fr-FR" sz="1600" dirty="0" smtClean="0">
                <a:solidFill>
                  <a:schemeClr val="tx2"/>
                </a:solidFill>
              </a:rPr>
              <a:t>si </a:t>
            </a:r>
            <a:r>
              <a:rPr lang="fr-FR" sz="1600" dirty="0">
                <a:solidFill>
                  <a:schemeClr val="tx2"/>
                </a:solidFill>
              </a:rPr>
              <a:t>variables: </a:t>
            </a:r>
            <a:r>
              <a:rPr lang="fr-FR" sz="1600" dirty="0" err="1">
                <a:solidFill>
                  <a:schemeClr val="tx2"/>
                </a:solidFill>
              </a:rPr>
              <a:t>shareholder</a:t>
            </a:r>
            <a:r>
              <a:rPr lang="fr-FR" sz="1600" dirty="0">
                <a:solidFill>
                  <a:schemeClr val="tx2"/>
                </a:solidFill>
              </a:rPr>
              <a:t> </a:t>
            </a:r>
            <a:r>
              <a:rPr lang="fr-FR" sz="1600" dirty="0" err="1">
                <a:solidFill>
                  <a:schemeClr val="tx2"/>
                </a:solidFill>
              </a:rPr>
              <a:t>aligned</a:t>
            </a:r>
            <a:r>
              <a:rPr lang="fr-FR" sz="1600" dirty="0">
                <a:solidFill>
                  <a:schemeClr val="tx2"/>
                </a:solidFill>
              </a:rPr>
              <a:t>, donc reporté dans le </a:t>
            </a:r>
            <a:r>
              <a:rPr lang="fr-FR" sz="1600" dirty="0" smtClean="0">
                <a:solidFill>
                  <a:schemeClr val="tx2"/>
                </a:solidFill>
              </a:rPr>
              <a:t>temps</a:t>
            </a:r>
          </a:p>
          <a:p>
            <a:pPr lvl="1"/>
            <a:r>
              <a:rPr lang="fr-FR" sz="1600" dirty="0" smtClean="0">
                <a:solidFill>
                  <a:schemeClr val="tx2"/>
                </a:solidFill>
              </a:rPr>
              <a:t>comité </a:t>
            </a:r>
            <a:r>
              <a:rPr lang="fr-FR" sz="1600" dirty="0">
                <a:solidFill>
                  <a:schemeClr val="tx2"/>
                </a:solidFill>
              </a:rPr>
              <a:t>de </a:t>
            </a:r>
            <a:r>
              <a:rPr lang="fr-FR" sz="1600" dirty="0" smtClean="0">
                <a:solidFill>
                  <a:schemeClr val="tx2"/>
                </a:solidFill>
              </a:rPr>
              <a:t>rémunération</a:t>
            </a:r>
          </a:p>
          <a:p>
            <a:pPr lvl="1"/>
            <a:r>
              <a:rPr lang="fr-FR" sz="1600" dirty="0" smtClean="0">
                <a:solidFill>
                  <a:schemeClr val="tx2"/>
                </a:solidFill>
              </a:rPr>
              <a:t>plus </a:t>
            </a:r>
            <a:r>
              <a:rPr lang="fr-FR" sz="1600" dirty="0">
                <a:solidFill>
                  <a:schemeClr val="tx2"/>
                </a:solidFill>
              </a:rPr>
              <a:t>sévère pour les banques </a:t>
            </a:r>
          </a:p>
          <a:p>
            <a:pPr marL="0" indent="0">
              <a:buNone/>
            </a:pPr>
            <a:endParaRPr lang="fr-FR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890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4"/>
          <p:cNvSpPr txBox="1">
            <a:spLocks/>
          </p:cNvSpPr>
          <p:nvPr/>
        </p:nvSpPr>
        <p:spPr>
          <a:xfrm>
            <a:off x="106177" y="3429000"/>
            <a:ext cx="9036496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2400" b="0" dirty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texte 14"/>
          <p:cNvSpPr txBox="1">
            <a:spLocks/>
          </p:cNvSpPr>
          <p:nvPr/>
        </p:nvSpPr>
        <p:spPr>
          <a:xfrm>
            <a:off x="1030914" y="1276350"/>
            <a:ext cx="7200800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BE" sz="2800" b="0" dirty="0" err="1" smtClean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nl-BE" sz="2800" b="0" dirty="0" smtClean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party transactions </a:t>
            </a:r>
            <a:r>
              <a:rPr lang="nl-BE" sz="2800" b="0" dirty="0" err="1" smtClean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</a:t>
            </a:r>
            <a:r>
              <a:rPr lang="nl-BE" sz="2800" b="0" dirty="0" smtClean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administrateur</a:t>
            </a:r>
            <a:endParaRPr lang="fr-BE" sz="2800" b="0" i="1" dirty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838200" y="1825625"/>
            <a:ext cx="7874260" cy="44116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BE" sz="2000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647564" y="1825625"/>
            <a:ext cx="8208912" cy="45917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dirty="0" smtClean="0">
              <a:solidFill>
                <a:schemeClr val="tx2"/>
              </a:solidFill>
            </a:endParaRPr>
          </a:p>
          <a:p>
            <a:r>
              <a:rPr lang="fr-FR" sz="2000" dirty="0" smtClean="0">
                <a:solidFill>
                  <a:schemeClr val="tx2"/>
                </a:solidFill>
              </a:rPr>
              <a:t>Le </a:t>
            </a:r>
            <a:r>
              <a:rPr lang="fr-FR" sz="2000" dirty="0">
                <a:solidFill>
                  <a:schemeClr val="tx2"/>
                </a:solidFill>
              </a:rPr>
              <a:t>conflit d'intérêt </a:t>
            </a:r>
            <a:r>
              <a:rPr lang="fr-FR" sz="2000" dirty="0" smtClean="0">
                <a:solidFill>
                  <a:schemeClr val="tx2"/>
                </a:solidFill>
              </a:rPr>
              <a:t>classique: </a:t>
            </a:r>
            <a:r>
              <a:rPr lang="fr-FR" sz="2000" dirty="0">
                <a:solidFill>
                  <a:schemeClr val="tx2"/>
                </a:solidFill>
              </a:rPr>
              <a:t>contrat entre administrateur et société</a:t>
            </a:r>
          </a:p>
          <a:p>
            <a:r>
              <a:rPr lang="fr-FR" sz="2000" dirty="0">
                <a:solidFill>
                  <a:schemeClr val="tx2"/>
                </a:solidFill>
              </a:rPr>
              <a:t>Mutatis mutandis: contrat entre MCD (non-</a:t>
            </a:r>
            <a:r>
              <a:rPr lang="fr-FR" sz="2000" dirty="0" err="1">
                <a:solidFill>
                  <a:schemeClr val="tx2"/>
                </a:solidFill>
              </a:rPr>
              <a:t>adm</a:t>
            </a:r>
            <a:r>
              <a:rPr lang="fr-FR" sz="2000" dirty="0">
                <a:solidFill>
                  <a:schemeClr val="tx2"/>
                </a:solidFill>
              </a:rPr>
              <a:t>) et société</a:t>
            </a:r>
          </a:p>
          <a:p>
            <a:r>
              <a:rPr lang="fr-FR" sz="2000" dirty="0">
                <a:solidFill>
                  <a:schemeClr val="tx2"/>
                </a:solidFill>
              </a:rPr>
              <a:t>Distinction entre conflit de représentation et de décision</a:t>
            </a:r>
          </a:p>
          <a:p>
            <a:r>
              <a:rPr lang="fr-FR" sz="2000" dirty="0">
                <a:solidFill>
                  <a:schemeClr val="tx2"/>
                </a:solidFill>
              </a:rPr>
              <a:t>Double signature interdite: </a:t>
            </a:r>
            <a:r>
              <a:rPr lang="fr-FR" sz="2000" i="1" dirty="0" err="1">
                <a:solidFill>
                  <a:schemeClr val="tx2"/>
                </a:solidFill>
              </a:rPr>
              <a:t>selbstkontrahieren</a:t>
            </a:r>
            <a:endParaRPr lang="fr-FR" sz="2000" i="1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</a:rPr>
              <a:t>Au niveau de la décision:</a:t>
            </a:r>
          </a:p>
          <a:p>
            <a:pPr lvl="1"/>
            <a:r>
              <a:rPr lang="fr-FR" sz="1600" dirty="0" smtClean="0">
                <a:solidFill>
                  <a:schemeClr val="tx2"/>
                </a:solidFill>
              </a:rPr>
              <a:t>La </a:t>
            </a:r>
            <a:r>
              <a:rPr lang="fr-FR" sz="1600" dirty="0">
                <a:solidFill>
                  <a:schemeClr val="tx2"/>
                </a:solidFill>
              </a:rPr>
              <a:t>personne </a:t>
            </a:r>
            <a:r>
              <a:rPr lang="fr-FR" sz="1600" dirty="0" err="1">
                <a:solidFill>
                  <a:schemeClr val="tx2"/>
                </a:solidFill>
              </a:rPr>
              <a:t>conflictée</a:t>
            </a:r>
            <a:r>
              <a:rPr lang="fr-FR" sz="1600" dirty="0">
                <a:solidFill>
                  <a:schemeClr val="tx2"/>
                </a:solidFill>
              </a:rPr>
              <a:t> ne peut ni participer ni voter</a:t>
            </a: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Transparence: préalable et postérieure</a:t>
            </a:r>
          </a:p>
          <a:p>
            <a:r>
              <a:rPr lang="fr-FR" sz="2000" dirty="0">
                <a:solidFill>
                  <a:schemeClr val="tx2"/>
                </a:solidFill>
              </a:rPr>
              <a:t>Quid si tous les administrateurs/MCD sont impactés par le conflit?</a:t>
            </a:r>
          </a:p>
          <a:p>
            <a:pPr lvl="1"/>
            <a:r>
              <a:rPr lang="fr-FR" sz="1600" dirty="0" smtClean="0">
                <a:solidFill>
                  <a:schemeClr val="tx2"/>
                </a:solidFill>
              </a:rPr>
              <a:t>Transfert </a:t>
            </a:r>
            <a:r>
              <a:rPr lang="fr-FR" sz="1600" dirty="0">
                <a:solidFill>
                  <a:schemeClr val="tx2"/>
                </a:solidFill>
              </a:rPr>
              <a:t>à l'organe supérieur (</a:t>
            </a:r>
            <a:r>
              <a:rPr lang="fr-FR" sz="1600" dirty="0" err="1">
                <a:solidFill>
                  <a:schemeClr val="tx2"/>
                </a:solidFill>
              </a:rPr>
              <a:t>p.e</a:t>
            </a:r>
            <a:r>
              <a:rPr lang="fr-FR" sz="1600" dirty="0">
                <a:solidFill>
                  <a:schemeClr val="tx2"/>
                </a:solidFill>
              </a:rPr>
              <a:t>. du CD au CA, ou du CA à l'AG)</a:t>
            </a:r>
          </a:p>
          <a:p>
            <a:endParaRPr lang="nl-BE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11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4"/>
          <p:cNvSpPr txBox="1">
            <a:spLocks/>
          </p:cNvSpPr>
          <p:nvPr/>
        </p:nvSpPr>
        <p:spPr>
          <a:xfrm>
            <a:off x="106177" y="3429000"/>
            <a:ext cx="9036496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2400" b="0" dirty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texte 14"/>
          <p:cNvSpPr txBox="1">
            <a:spLocks/>
          </p:cNvSpPr>
          <p:nvPr/>
        </p:nvSpPr>
        <p:spPr>
          <a:xfrm>
            <a:off x="1030914" y="1276350"/>
            <a:ext cx="7200800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BE" sz="2800" b="0" dirty="0" err="1" smtClean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fr-BE" sz="2800" b="0" dirty="0" smtClean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party transactions avec actionnaire</a:t>
            </a:r>
            <a:endParaRPr lang="fr-BE" sz="2800" b="0" i="1" dirty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838200" y="1825625"/>
            <a:ext cx="7874260" cy="44116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BE" sz="2000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647564" y="1825625"/>
            <a:ext cx="8208912" cy="45917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dirty="0" smtClean="0">
              <a:solidFill>
                <a:schemeClr val="tx2"/>
              </a:solidFill>
            </a:endParaRPr>
          </a:p>
          <a:p>
            <a:r>
              <a:rPr lang="fr-FR" sz="2000" dirty="0" smtClean="0">
                <a:solidFill>
                  <a:schemeClr val="tx2"/>
                </a:solidFill>
              </a:rPr>
              <a:t>Le </a:t>
            </a:r>
            <a:r>
              <a:rPr lang="fr-FR" sz="2000" dirty="0">
                <a:solidFill>
                  <a:schemeClr val="tx2"/>
                </a:solidFill>
              </a:rPr>
              <a:t>droit belge ne connaît pas de règlement de conflit au niveau de l'AG: elle est la dernière instance</a:t>
            </a:r>
          </a:p>
          <a:p>
            <a:r>
              <a:rPr lang="fr-FR" sz="2000" dirty="0">
                <a:solidFill>
                  <a:schemeClr val="tx2"/>
                </a:solidFill>
              </a:rPr>
              <a:t>Au niveau du CA: toute transaction avec l'actionnaire de </a:t>
            </a:r>
            <a:r>
              <a:rPr lang="fr-FR" sz="2000" dirty="0" smtClean="0">
                <a:solidFill>
                  <a:schemeClr val="tx2"/>
                </a:solidFill>
              </a:rPr>
              <a:t>contrôle </a:t>
            </a:r>
            <a:r>
              <a:rPr lang="fr-FR" sz="2000" dirty="0">
                <a:solidFill>
                  <a:schemeClr val="tx2"/>
                </a:solidFill>
              </a:rPr>
              <a:t>(de fait ou de droit) fait l'objet d'une procédure </a:t>
            </a:r>
            <a:r>
              <a:rPr lang="fr-FR" sz="2000" dirty="0" smtClean="0">
                <a:solidFill>
                  <a:schemeClr val="tx2"/>
                </a:solidFill>
              </a:rPr>
              <a:t>spécifique</a:t>
            </a:r>
            <a:endParaRPr lang="fr-FR" sz="2000" dirty="0">
              <a:solidFill>
                <a:schemeClr val="tx2"/>
              </a:solidFill>
            </a:endParaRP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rapport spécial de l'audit et de trois administrateurs indépendants</a:t>
            </a: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transparence préalable et postérieure</a:t>
            </a:r>
          </a:p>
          <a:p>
            <a:r>
              <a:rPr lang="fr-FR" sz="2000" dirty="0">
                <a:solidFill>
                  <a:schemeClr val="tx2"/>
                </a:solidFill>
              </a:rPr>
              <a:t>Le but des </a:t>
            </a:r>
            <a:r>
              <a:rPr lang="fr-FR" sz="2000" dirty="0" smtClean="0">
                <a:solidFill>
                  <a:schemeClr val="tx2"/>
                </a:solidFill>
              </a:rPr>
              <a:t>procédures </a:t>
            </a:r>
            <a:r>
              <a:rPr lang="fr-FR" sz="2000" i="1" dirty="0">
                <a:solidFill>
                  <a:schemeClr val="tx2"/>
                </a:solidFill>
              </a:rPr>
              <a:t>at </a:t>
            </a:r>
            <a:r>
              <a:rPr lang="fr-FR" sz="2000" i="1" dirty="0" err="1">
                <a:solidFill>
                  <a:schemeClr val="tx2"/>
                </a:solidFill>
              </a:rPr>
              <a:t>arms</a:t>
            </a:r>
            <a:r>
              <a:rPr lang="fr-FR" sz="2000" i="1" dirty="0">
                <a:solidFill>
                  <a:schemeClr val="tx2"/>
                </a:solidFill>
              </a:rPr>
              <a:t> </a:t>
            </a:r>
            <a:r>
              <a:rPr lang="fr-FR" sz="2000" i="1" dirty="0" err="1">
                <a:solidFill>
                  <a:schemeClr val="tx2"/>
                </a:solidFill>
              </a:rPr>
              <a:t>length</a:t>
            </a:r>
            <a:r>
              <a:rPr lang="fr-FR" sz="2000" i="1" dirty="0">
                <a:solidFill>
                  <a:schemeClr val="tx2"/>
                </a:solidFill>
              </a:rPr>
              <a:t> </a:t>
            </a:r>
            <a:r>
              <a:rPr lang="fr-FR" sz="2000" dirty="0">
                <a:solidFill>
                  <a:schemeClr val="tx2"/>
                </a:solidFill>
              </a:rPr>
              <a:t>est juste: </a:t>
            </a: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pas de vol/</a:t>
            </a:r>
            <a:r>
              <a:rPr lang="fr-FR" sz="1600" dirty="0" err="1">
                <a:solidFill>
                  <a:schemeClr val="tx2"/>
                </a:solidFill>
              </a:rPr>
              <a:t>shirk</a:t>
            </a:r>
            <a:endParaRPr lang="fr-FR" sz="1600" dirty="0">
              <a:solidFill>
                <a:schemeClr val="tx2"/>
              </a:solidFill>
            </a:endParaRPr>
          </a:p>
          <a:p>
            <a:pPr lvl="1"/>
            <a:r>
              <a:rPr lang="fr-FR" sz="1600" dirty="0" smtClean="0">
                <a:solidFill>
                  <a:schemeClr val="tx2"/>
                </a:solidFill>
              </a:rPr>
              <a:t>lourd </a:t>
            </a:r>
            <a:r>
              <a:rPr lang="fr-FR" sz="1600" dirty="0">
                <a:solidFill>
                  <a:schemeClr val="tx2"/>
                </a:solidFill>
              </a:rPr>
              <a:t>au niveau administratif</a:t>
            </a:r>
          </a:p>
          <a:p>
            <a:endParaRPr lang="nl-BE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37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01070443"/>
              </p:ext>
            </p:extLst>
          </p:nvPr>
        </p:nvGraphicFramePr>
        <p:xfrm>
          <a:off x="503548" y="2024844"/>
          <a:ext cx="6708068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Rechte verbindingslijn met pijl 8"/>
          <p:cNvCxnSpPr/>
          <p:nvPr/>
        </p:nvCxnSpPr>
        <p:spPr>
          <a:xfrm flipH="1">
            <a:off x="4608004" y="3032956"/>
            <a:ext cx="111612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hoek 11"/>
          <p:cNvSpPr/>
          <p:nvPr/>
        </p:nvSpPr>
        <p:spPr>
          <a:xfrm>
            <a:off x="5734846" y="2769604"/>
            <a:ext cx="540060" cy="6347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P</a:t>
            </a:r>
            <a:endParaRPr lang="nl-NL" dirty="0">
              <a:solidFill>
                <a:schemeClr val="tx1"/>
              </a:solidFill>
            </a:endParaRPr>
          </a:p>
        </p:txBody>
      </p:sp>
      <p:cxnSp>
        <p:nvCxnSpPr>
          <p:cNvPr id="13" name="Rechte verbindingslijn met pijl 12"/>
          <p:cNvCxnSpPr/>
          <p:nvPr/>
        </p:nvCxnSpPr>
        <p:spPr>
          <a:xfrm flipH="1">
            <a:off x="4680012" y="3392996"/>
            <a:ext cx="104411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/>
          <p:cNvSpPr txBox="1"/>
          <p:nvPr/>
        </p:nvSpPr>
        <p:spPr>
          <a:xfrm>
            <a:off x="5319083" y="3789040"/>
            <a:ext cx="81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49%</a:t>
            </a:r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4914038" y="2902296"/>
            <a:ext cx="81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49%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042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4"/>
          <p:cNvSpPr txBox="1">
            <a:spLocks/>
          </p:cNvSpPr>
          <p:nvPr/>
        </p:nvSpPr>
        <p:spPr>
          <a:xfrm>
            <a:off x="106177" y="3429000"/>
            <a:ext cx="9036496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2400" b="0" dirty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texte 14"/>
          <p:cNvSpPr txBox="1">
            <a:spLocks/>
          </p:cNvSpPr>
          <p:nvPr/>
        </p:nvSpPr>
        <p:spPr>
          <a:xfrm>
            <a:off x="1007604" y="1185143"/>
            <a:ext cx="7308812" cy="640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0" dirty="0" smtClean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Rémunérations dans une société cotée</a:t>
            </a:r>
            <a:endParaRPr lang="fr-BE" sz="2800" b="0" i="1" dirty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838200" y="1825625"/>
            <a:ext cx="7874260" cy="44116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BE" sz="2000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647564" y="1825625"/>
            <a:ext cx="7920880" cy="45917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BE" sz="2000" dirty="0" smtClean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</a:rPr>
              <a:t>Compétence d'approbation toujours fortement </a:t>
            </a:r>
            <a:r>
              <a:rPr lang="fr-FR" sz="2000" dirty="0" smtClean="0">
                <a:solidFill>
                  <a:schemeClr val="tx2"/>
                </a:solidFill>
              </a:rPr>
              <a:t>débattue</a:t>
            </a:r>
          </a:p>
          <a:p>
            <a:pPr marL="0" indent="0">
              <a:buNone/>
            </a:pPr>
            <a:endParaRPr lang="fr-FR" sz="2000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</a:rPr>
              <a:t>Rapport de rémunération fait partie du rapport annuel</a:t>
            </a: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Rédigé selon les standards du CORGO inscrits dans le Code des Sociétés</a:t>
            </a: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Distinction entre politique REM, type REM et montants REM</a:t>
            </a: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Type: fixe, variable (</a:t>
            </a:r>
            <a:r>
              <a:rPr lang="fr-FR" sz="1600" i="1" dirty="0" err="1">
                <a:solidFill>
                  <a:schemeClr val="tx2"/>
                </a:solidFill>
              </a:rPr>
              <a:t>clawback</a:t>
            </a:r>
            <a:r>
              <a:rPr lang="fr-FR" sz="1600" dirty="0">
                <a:solidFill>
                  <a:schemeClr val="tx2"/>
                </a:solidFill>
              </a:rPr>
              <a:t>), option, pension, assurance, départ</a:t>
            </a: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Montant: </a:t>
            </a:r>
            <a:r>
              <a:rPr lang="fr-FR" sz="1600" dirty="0" smtClean="0">
                <a:solidFill>
                  <a:schemeClr val="tx2"/>
                </a:solidFill>
              </a:rPr>
              <a:t>individuel </a:t>
            </a:r>
            <a:r>
              <a:rPr lang="fr-FR" sz="1600" dirty="0">
                <a:solidFill>
                  <a:schemeClr val="tx2"/>
                </a:solidFill>
              </a:rPr>
              <a:t>pour administrateur; par type et séparément pour CEO, par type et collectivement pour autres managers </a:t>
            </a:r>
            <a:endParaRPr lang="fr-FR" sz="1600" dirty="0" smtClean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fr-FR" sz="1600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</a:rPr>
              <a:t>Rapport de rémunération est séparément approuvé par l'AG</a:t>
            </a: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REM de départ extraordinaire doit être préalablement </a:t>
            </a:r>
            <a:r>
              <a:rPr lang="fr-FR" sz="1600" dirty="0" smtClean="0">
                <a:solidFill>
                  <a:schemeClr val="tx2"/>
                </a:solidFill>
              </a:rPr>
              <a:t>approuvée</a:t>
            </a:r>
            <a:endParaRPr lang="fr-FR" sz="1600" dirty="0">
              <a:solidFill>
                <a:schemeClr val="tx2"/>
              </a:solidFill>
            </a:endParaRPr>
          </a:p>
          <a:p>
            <a:pPr lvl="1"/>
            <a:r>
              <a:rPr lang="fr-FR" sz="1600" dirty="0">
                <a:solidFill>
                  <a:schemeClr val="tx2"/>
                </a:solidFill>
              </a:rPr>
              <a:t>REM variable d'AI doit être séparément approuvée</a:t>
            </a:r>
          </a:p>
          <a:p>
            <a:endParaRPr lang="fr-FR" sz="2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232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4"/>
          <p:cNvSpPr txBox="1">
            <a:spLocks/>
          </p:cNvSpPr>
          <p:nvPr/>
        </p:nvSpPr>
        <p:spPr>
          <a:xfrm>
            <a:off x="106177" y="3429000"/>
            <a:ext cx="9036496" cy="546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2400" b="0" dirty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texte 14"/>
          <p:cNvSpPr txBox="1">
            <a:spLocks/>
          </p:cNvSpPr>
          <p:nvPr/>
        </p:nvSpPr>
        <p:spPr>
          <a:xfrm>
            <a:off x="935596" y="1185142"/>
            <a:ext cx="7416824" cy="7316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b="0" dirty="0" smtClean="0">
                <a:solidFill>
                  <a:srgbClr val="A18E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Rémunérations dans institutions financières</a:t>
            </a:r>
            <a:endParaRPr lang="fr-BE" sz="2800" b="0" i="1" dirty="0">
              <a:solidFill>
                <a:srgbClr val="A18E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838200" y="1825625"/>
            <a:ext cx="7874260" cy="44116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BE" sz="2000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647564" y="1916831"/>
            <a:ext cx="7920880" cy="45005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 smtClean="0">
              <a:solidFill>
                <a:schemeClr val="tx2"/>
              </a:solidFill>
            </a:endParaRPr>
          </a:p>
          <a:p>
            <a:r>
              <a:rPr lang="fr-FR" sz="2000" dirty="0" smtClean="0">
                <a:solidFill>
                  <a:schemeClr val="tx2"/>
                </a:solidFill>
              </a:rPr>
              <a:t>REM </a:t>
            </a:r>
            <a:r>
              <a:rPr lang="fr-FR" sz="2000" dirty="0">
                <a:solidFill>
                  <a:schemeClr val="tx2"/>
                </a:solidFill>
              </a:rPr>
              <a:t>variable est limitée au plus de (a) 50.000 euro (b) 1/2 REM </a:t>
            </a:r>
            <a:r>
              <a:rPr lang="fr-FR" sz="2000" dirty="0" smtClean="0">
                <a:solidFill>
                  <a:schemeClr val="tx2"/>
                </a:solidFill>
              </a:rPr>
              <a:t>fixe</a:t>
            </a:r>
          </a:p>
          <a:p>
            <a:pPr marL="0" indent="0">
              <a:buNone/>
            </a:pPr>
            <a:endParaRPr lang="fr-FR" sz="2000" dirty="0" smtClean="0">
              <a:solidFill>
                <a:schemeClr val="tx2"/>
              </a:solidFill>
            </a:endParaRPr>
          </a:p>
          <a:p>
            <a:r>
              <a:rPr lang="fr-FR" sz="2000" dirty="0" smtClean="0">
                <a:solidFill>
                  <a:schemeClr val="tx2"/>
                </a:solidFill>
              </a:rPr>
              <a:t>REM </a:t>
            </a:r>
            <a:r>
              <a:rPr lang="fr-FR" sz="2000" dirty="0">
                <a:solidFill>
                  <a:schemeClr val="tx2"/>
                </a:solidFill>
              </a:rPr>
              <a:t>variable doit pour 50% consister de titres de l'institution financière: encourager le long terme/détenir à long </a:t>
            </a:r>
            <a:r>
              <a:rPr lang="fr-FR" sz="2000" dirty="0" smtClean="0">
                <a:solidFill>
                  <a:schemeClr val="tx2"/>
                </a:solidFill>
              </a:rPr>
              <a:t>terme</a:t>
            </a:r>
          </a:p>
          <a:p>
            <a:pPr marL="0" indent="0">
              <a:buNone/>
            </a:pPr>
            <a:endParaRPr lang="fr-FR" sz="2000" dirty="0" smtClean="0">
              <a:solidFill>
                <a:schemeClr val="tx2"/>
              </a:solidFill>
            </a:endParaRPr>
          </a:p>
          <a:p>
            <a:r>
              <a:rPr lang="fr-FR" sz="2000" dirty="0" smtClean="0">
                <a:solidFill>
                  <a:schemeClr val="tx2"/>
                </a:solidFill>
              </a:rPr>
              <a:t>REM variable </a:t>
            </a:r>
            <a:r>
              <a:rPr lang="fr-FR" sz="2000" dirty="0">
                <a:solidFill>
                  <a:schemeClr val="tx2"/>
                </a:solidFill>
              </a:rPr>
              <a:t>doit pour 40%-60% être reportée quant à son paiement</a:t>
            </a:r>
          </a:p>
          <a:p>
            <a:pPr marL="0" indent="0">
              <a:buNone/>
            </a:pPr>
            <a:endParaRPr lang="nl-BE" sz="2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764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nd géné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 images + 2 tex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itre + puc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itre + numéro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Divers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Divers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0" indent="0">
          <a:buNone/>
          <a:defRPr sz="2200" dirty="0" err="1" smtClean="0">
            <a:solidFill>
              <a:srgbClr val="004E9C"/>
            </a:solidFill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Numérotation 2 colonn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Divers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Image + tablea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ge UC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m du ppt + n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itre, sous-titre, fac/entité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 im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 ima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 ima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 image + tex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1037</Words>
  <Application>Microsoft Office PowerPoint</Application>
  <PresentationFormat>Affichage à l'écran (4:3)</PresentationFormat>
  <Paragraphs>127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18</vt:i4>
      </vt:variant>
      <vt:variant>
        <vt:lpstr>Titres des diapositives</vt:lpstr>
      </vt:variant>
      <vt:variant>
        <vt:i4>13</vt:i4>
      </vt:variant>
    </vt:vector>
  </HeadingPairs>
  <TitlesOfParts>
    <vt:vector size="35" baseType="lpstr">
      <vt:lpstr>Arial Unicode MS</vt:lpstr>
      <vt:lpstr>Arial</vt:lpstr>
      <vt:lpstr>Calibri</vt:lpstr>
      <vt:lpstr>Times New Roman</vt:lpstr>
      <vt:lpstr>Fond général</vt:lpstr>
      <vt:lpstr>Page UCL</vt:lpstr>
      <vt:lpstr>nom du ppt + n°</vt:lpstr>
      <vt:lpstr>Titre</vt:lpstr>
      <vt:lpstr>Titre, sous-titre, fac/entité</vt:lpstr>
      <vt:lpstr>1 image</vt:lpstr>
      <vt:lpstr>4 images</vt:lpstr>
      <vt:lpstr>2 images</vt:lpstr>
      <vt:lpstr>1 image + texte</vt:lpstr>
      <vt:lpstr>2 images + 2 textes</vt:lpstr>
      <vt:lpstr>Titre + puces</vt:lpstr>
      <vt:lpstr>Titre + numérotation</vt:lpstr>
      <vt:lpstr>Divers 1</vt:lpstr>
      <vt:lpstr>Divers 2</vt:lpstr>
      <vt:lpstr>Numérotation 2 colonnes</vt:lpstr>
      <vt:lpstr>Divers 3</vt:lpstr>
      <vt:lpstr>Image + tableau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catholique de Louvain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SIWS</dc:creator>
  <cp:lastModifiedBy>Marie Roland</cp:lastModifiedBy>
  <cp:revision>140</cp:revision>
  <cp:lastPrinted>2017-03-08T08:00:51Z</cp:lastPrinted>
  <dcterms:created xsi:type="dcterms:W3CDTF">2014-01-20T08:37:34Z</dcterms:created>
  <dcterms:modified xsi:type="dcterms:W3CDTF">2017-03-08T08:12:25Z</dcterms:modified>
</cp:coreProperties>
</file>